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60" r:id="rId2"/>
    <p:sldId id="278" r:id="rId3"/>
    <p:sldId id="262" r:id="rId4"/>
    <p:sldId id="279" r:id="rId5"/>
    <p:sldId id="271" r:id="rId6"/>
    <p:sldId id="281" r:id="rId7"/>
    <p:sldId id="280" r:id="rId8"/>
    <p:sldId id="282" r:id="rId9"/>
    <p:sldId id="283" r:id="rId10"/>
    <p:sldId id="285" r:id="rId11"/>
    <p:sldId id="284" r:id="rId12"/>
    <p:sldId id="273"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80326" autoAdjust="0"/>
  </p:normalViewPr>
  <p:slideViewPr>
    <p:cSldViewPr snapToGrid="0" snapToObjects="1" showGuides="1">
      <p:cViewPr>
        <p:scale>
          <a:sx n="122" d="100"/>
          <a:sy n="122" d="100"/>
        </p:scale>
        <p:origin x="-114" y="-72"/>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4/8/2020</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126007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126007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334651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4/8/2020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Tifini.tran@dot.c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catc.ca.gov/programs/active-transportation-program" TargetMode="External"/><Relationship Id="rId4" Type="http://schemas.openxmlformats.org/officeDocument/2006/relationships/hyperlink" Target="https://dot.ca.gov/programs/local-assistance/fed-and-state-programs/active-transportation-program/cycle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business.support.unit@dot.ca.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mailto:CWA.Support@dot.ca.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554923" y="4938902"/>
            <a:ext cx="4192734" cy="3046988"/>
          </a:xfrm>
          <a:prstGeom prst="rect">
            <a:avLst/>
          </a:prstGeom>
          <a:noFill/>
        </p:spPr>
        <p:txBody>
          <a:bodyPr wrap="square" rtlCol="0">
            <a:spAutoFit/>
          </a:bodyPr>
          <a:lstStyle/>
          <a:p>
            <a:r>
              <a:rPr lang="en-US" sz="1900" b="1" dirty="0" err="1"/>
              <a:t>Tifini</a:t>
            </a:r>
            <a:r>
              <a:rPr lang="en-US" sz="1900" b="1" dirty="0"/>
              <a:t> Tran</a:t>
            </a:r>
          </a:p>
          <a:p>
            <a:r>
              <a:rPr lang="en-US" sz="1900" dirty="0"/>
              <a:t>District Local Assistance Engineer (DLAE)</a:t>
            </a:r>
          </a:p>
          <a:p>
            <a:r>
              <a:rPr lang="en-US" sz="1900" dirty="0"/>
              <a:t>Caltrans District 12</a:t>
            </a:r>
          </a:p>
          <a:p>
            <a:r>
              <a:rPr lang="en-US" sz="1900" dirty="0">
                <a:hlinkClick r:id="rId4"/>
              </a:rPr>
              <a:t>Tifini.Tran@dot.ca.gov</a:t>
            </a:r>
            <a:endParaRPr lang="en-US" sz="1900" dirty="0"/>
          </a:p>
          <a:p>
            <a:r>
              <a:rPr lang="en-US" sz="1900" dirty="0"/>
              <a:t>(657) 328-6275</a:t>
            </a:r>
          </a:p>
          <a:p>
            <a:endParaRPr lang="en-US" sz="1900" dirty="0"/>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xmlns=""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t>
            </a:r>
            <a:r>
              <a:rPr lang="en-US" sz="3200" dirty="0" smtClean="0">
                <a:solidFill>
                  <a:schemeClr val="bg1"/>
                </a:solidFill>
              </a:rPr>
              <a:t>STEERING </a:t>
            </a:r>
            <a:r>
              <a:rPr lang="en-US" sz="3200" dirty="0">
                <a:solidFill>
                  <a:schemeClr val="bg1"/>
                </a:solidFill>
              </a:rPr>
              <a:t>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xmlns="" id="{49AA7962-CB2E-463A-8139-CBA06E792CF4}"/>
              </a:ext>
            </a:extLst>
          </p:cNvPr>
          <p:cNvSpPr txBox="1"/>
          <p:nvPr/>
        </p:nvSpPr>
        <p:spPr>
          <a:xfrm>
            <a:off x="8988771" y="4922430"/>
            <a:ext cx="2049348" cy="369332"/>
          </a:xfrm>
          <a:prstGeom prst="rect">
            <a:avLst/>
          </a:prstGeom>
          <a:noFill/>
        </p:spPr>
        <p:txBody>
          <a:bodyPr wrap="square" rtlCol="0">
            <a:spAutoFit/>
          </a:bodyPr>
          <a:lstStyle/>
          <a:p>
            <a:r>
              <a:rPr lang="en-US" b="1" dirty="0" smtClean="0"/>
              <a:t>April 8, 2020</a:t>
            </a:r>
            <a:endParaRPr lang="en-US" b="1" dirty="0"/>
          </a:p>
        </p:txBody>
      </p:sp>
      <p:sp>
        <p:nvSpPr>
          <p:cNvPr id="8" name="Rectangle 7">
            <a:extLst>
              <a:ext uri="{FF2B5EF4-FFF2-40B4-BE49-F238E27FC236}">
                <a16:creationId xmlns:a16="http://schemas.microsoft.com/office/drawing/2014/main" xmlns=""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986F210-19CB-4DC4-BDF6-BAB0916C61FC}"/>
              </a:ext>
            </a:extLst>
          </p:cNvPr>
          <p:cNvPicPr>
            <a:picLocks noChangeAspect="1"/>
          </p:cNvPicPr>
          <p:nvPr/>
        </p:nvPicPr>
        <p:blipFill>
          <a:blip r:embed="rId5"/>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551158" y="359482"/>
            <a:ext cx="7876836" cy="584775"/>
          </a:xfrm>
          <a:prstGeom prst="rect">
            <a:avLst/>
          </a:prstGeom>
          <a:noFill/>
        </p:spPr>
        <p:txBody>
          <a:bodyPr wrap="none" rtlCol="0">
            <a:spAutoFit/>
          </a:bodyPr>
          <a:lstStyle/>
          <a:p>
            <a:r>
              <a:rPr lang="en-US" sz="3200" b="1" dirty="0" smtClean="0"/>
              <a:t>Highway Safety Improvement Program (HSIP)</a:t>
            </a:r>
            <a:endParaRPr lang="en-US" sz="3200" b="1" dirty="0"/>
          </a:p>
        </p:txBody>
      </p:sp>
      <p:sp>
        <p:nvSpPr>
          <p:cNvPr id="12" name="Rectangle 11">
            <a:extLst>
              <a:ext uri="{FF2B5EF4-FFF2-40B4-BE49-F238E27FC236}">
                <a16:creationId xmlns:a16="http://schemas.microsoft.com/office/drawing/2014/main" xmlns="" id="{98BB22D0-267D-439A-8632-8DE55AB8D4F5}"/>
              </a:ext>
            </a:extLst>
          </p:cNvPr>
          <p:cNvSpPr/>
          <p:nvPr/>
        </p:nvSpPr>
        <p:spPr>
          <a:xfrm>
            <a:off x="304801" y="1237847"/>
            <a:ext cx="10772972" cy="281461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smtClean="0"/>
              <a:t>HSIP call for projects for Cycle 10 is expected to be announced in April or May of 2020</a:t>
            </a:r>
          </a:p>
          <a:p>
            <a:pPr marL="285750" indent="-285750">
              <a:lnSpc>
                <a:spcPct val="150000"/>
              </a:lnSpc>
              <a:buFont typeface="Arial" panose="020B0604020202020204" pitchFamily="34" charset="0"/>
              <a:buChar char="•"/>
            </a:pPr>
            <a:r>
              <a:rPr lang="en-US" sz="2000" dirty="0" smtClean="0"/>
              <a:t>LRSP (Local Roadway Safety Plan) funds were awarded earlier in January this year</a:t>
            </a:r>
          </a:p>
          <a:p>
            <a:pPr marL="742950" lvl="1" indent="-285750">
              <a:lnSpc>
                <a:spcPct val="150000"/>
              </a:lnSpc>
              <a:buFont typeface="Arial" panose="020B0604020202020204" pitchFamily="34" charset="0"/>
              <a:buChar char="•"/>
            </a:pPr>
            <a:r>
              <a:rPr lang="en-US" sz="2000" dirty="0" smtClean="0"/>
              <a:t>Agencies can still submit an LRSP application as funds may be available in October 2020</a:t>
            </a:r>
          </a:p>
          <a:p>
            <a:pPr marL="285750" indent="-285750">
              <a:lnSpc>
                <a:spcPct val="150000"/>
              </a:lnSpc>
              <a:buFont typeface="Arial" panose="020B0604020202020204" pitchFamily="34" charset="0"/>
              <a:buChar char="•"/>
            </a:pPr>
            <a:r>
              <a:rPr lang="en-US" sz="2000" dirty="0" smtClean="0"/>
              <a:t>Caltrans HQ is thinking of providing </a:t>
            </a:r>
            <a:r>
              <a:rPr lang="en-US" sz="2000" dirty="0"/>
              <a:t>more LRSP funds based on their centerline mileage of the paved </a:t>
            </a:r>
            <a:r>
              <a:rPr lang="en-US" sz="2000" dirty="0" smtClean="0"/>
              <a:t>roads. More information will be provided at a later date if HQ makes a </a:t>
            </a:r>
            <a:r>
              <a:rPr lang="en-US" sz="2000" dirty="0" smtClean="0"/>
              <a:t>decision</a:t>
            </a:r>
            <a:endParaRPr lang="en-US" sz="2000" dirty="0"/>
          </a:p>
          <a:p>
            <a:pPr marL="285750" indent="-285750">
              <a:lnSpc>
                <a:spcPct val="150000"/>
              </a:lnSpc>
              <a:buFont typeface="Arial" panose="020B0604020202020204" pitchFamily="34" charset="0"/>
              <a:buChar char="•"/>
            </a:pPr>
            <a:endParaRPr lang="en-US" sz="2000" dirty="0"/>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xmlns="" id="{20250620-42B1-42F7-A48D-D2C50EF36A7C}"/>
              </a:ext>
            </a:extLst>
          </p:cNvPr>
          <p:cNvSpPr/>
          <p:nvPr/>
        </p:nvSpPr>
        <p:spPr>
          <a:xfrm>
            <a:off x="11077772" y="6190517"/>
            <a:ext cx="301686" cy="369332"/>
          </a:xfrm>
          <a:prstGeom prst="rect">
            <a:avLst/>
          </a:prstGeom>
        </p:spPr>
        <p:txBody>
          <a:bodyPr wrap="none">
            <a:spAutoFit/>
          </a:bodyPr>
          <a:lstStyle/>
          <a:p>
            <a:r>
              <a:rPr lang="en-US" dirty="0" smtClean="0">
                <a:solidFill>
                  <a:schemeClr val="accent1">
                    <a:lumMod val="50000"/>
                  </a:schemeClr>
                </a:solidFill>
                <a:effectLst>
                  <a:outerShdw blurRad="38100" dist="38100" dir="2700000" algn="tl">
                    <a:srgbClr val="000000">
                      <a:alpha val="43137"/>
                    </a:srgbClr>
                  </a:outerShdw>
                </a:effectLst>
              </a:rPr>
              <a:t>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43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551158" y="359482"/>
            <a:ext cx="5429820" cy="584775"/>
          </a:xfrm>
          <a:prstGeom prst="rect">
            <a:avLst/>
          </a:prstGeom>
          <a:noFill/>
        </p:spPr>
        <p:txBody>
          <a:bodyPr wrap="none" rtlCol="0">
            <a:spAutoFit/>
          </a:bodyPr>
          <a:lstStyle/>
          <a:p>
            <a:r>
              <a:rPr lang="en-US" sz="3200" b="1" dirty="0" smtClean="0"/>
              <a:t>Highway Bridge Program (HBP)</a:t>
            </a:r>
            <a:endParaRPr lang="en-US" sz="3200" b="1" dirty="0"/>
          </a:p>
        </p:txBody>
      </p:sp>
      <p:sp>
        <p:nvSpPr>
          <p:cNvPr id="12" name="Rectangle 11">
            <a:extLst>
              <a:ext uri="{FF2B5EF4-FFF2-40B4-BE49-F238E27FC236}">
                <a16:creationId xmlns:a16="http://schemas.microsoft.com/office/drawing/2014/main" xmlns="" id="{98BB22D0-267D-439A-8632-8DE55AB8D4F5}"/>
              </a:ext>
            </a:extLst>
          </p:cNvPr>
          <p:cNvSpPr/>
          <p:nvPr/>
        </p:nvSpPr>
        <p:spPr>
          <a:xfrm>
            <a:off x="304801" y="1237847"/>
            <a:ext cx="10772972" cy="332398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smtClean="0"/>
              <a:t>The latest Highway Bridge Program (HBP) financially constrained lists have just been released. Your local District liaison should have or will soon be contacting you about it. Please let us know if you have any questions, comments, or concerns about the list.</a:t>
            </a:r>
          </a:p>
          <a:p>
            <a:pPr marL="285750" indent="-285750">
              <a:lnSpc>
                <a:spcPct val="150000"/>
              </a:lnSpc>
              <a:buFont typeface="Arial" panose="020B0604020202020204" pitchFamily="34" charset="0"/>
              <a:buChar char="•"/>
            </a:pPr>
            <a:r>
              <a:rPr lang="en-US" sz="2000" dirty="0"/>
              <a:t>Agencies must keep in </a:t>
            </a:r>
            <a:r>
              <a:rPr lang="en-US" sz="2000" dirty="0" smtClean="0"/>
              <a:t>mind that </a:t>
            </a:r>
            <a:r>
              <a:rPr lang="en-US" sz="2000" dirty="0"/>
              <a:t>SCAG has to approve </a:t>
            </a:r>
            <a:r>
              <a:rPr lang="en-US" sz="2000" dirty="0" smtClean="0"/>
              <a:t>the changes on this list if the projects are </a:t>
            </a:r>
            <a:r>
              <a:rPr lang="en-US" sz="2000" dirty="0"/>
              <a:t>to get on </a:t>
            </a:r>
            <a:r>
              <a:rPr lang="en-US" sz="2000" dirty="0" smtClean="0"/>
              <a:t>FTIP. </a:t>
            </a:r>
            <a:r>
              <a:rPr lang="en-US" sz="2000" dirty="0" smtClean="0"/>
              <a:t>Agencies </a:t>
            </a:r>
            <a:r>
              <a:rPr lang="en-US" sz="2000" dirty="0"/>
              <a:t>must use their newly programmed funding for whatever phases they requested for or they will lose </a:t>
            </a:r>
            <a:r>
              <a:rPr lang="en-US" sz="2000" dirty="0" smtClean="0"/>
              <a:t>it.</a:t>
            </a:r>
            <a:endParaRPr lang="en-US" sz="2000" dirty="0" smtClean="0"/>
          </a:p>
          <a:p>
            <a:pPr marL="285750" indent="-285750">
              <a:lnSpc>
                <a:spcPct val="150000"/>
              </a:lnSpc>
              <a:buFont typeface="Arial" panose="020B0604020202020204" pitchFamily="34" charset="0"/>
              <a:buChar char="•"/>
            </a:pPr>
            <a:endParaRPr lang="en-US" sz="2000" dirty="0" smtClean="0"/>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xmlns="" id="{20250620-42B1-42F7-A48D-D2C50EF36A7C}"/>
              </a:ext>
            </a:extLst>
          </p:cNvPr>
          <p:cNvSpPr/>
          <p:nvPr/>
        </p:nvSpPr>
        <p:spPr>
          <a:xfrm>
            <a:off x="11077772" y="6190517"/>
            <a:ext cx="301686"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9</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352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xmlns=""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xmlns="" id="{20250620-42B1-42F7-A48D-D2C50EF36A7C}"/>
              </a:ext>
            </a:extLst>
          </p:cNvPr>
          <p:cNvSpPr/>
          <p:nvPr/>
        </p:nvSpPr>
        <p:spPr>
          <a:xfrm>
            <a:off x="11077772" y="6190517"/>
            <a:ext cx="418704" cy="369332"/>
          </a:xfrm>
          <a:prstGeom prst="rect">
            <a:avLst/>
          </a:prstGeom>
        </p:spPr>
        <p:txBody>
          <a:bodyPr wrap="none">
            <a:spAutoFit/>
          </a:bodyPr>
          <a:lstStyle/>
          <a:p>
            <a:r>
              <a:rPr lang="en-US" smtClean="0">
                <a:solidFill>
                  <a:schemeClr val="accent1">
                    <a:lumMod val="50000"/>
                  </a:schemeClr>
                </a:solidFill>
                <a:effectLst>
                  <a:outerShdw blurRad="38100" dist="38100" dir="2700000" algn="tl">
                    <a:srgbClr val="000000">
                      <a:alpha val="43137"/>
                    </a:srgbClr>
                  </a:outerShdw>
                </a:effectLst>
              </a:rPr>
              <a:t>10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a:t>
            </a:r>
            <a:r>
              <a:rPr lang="en-US" sz="3700" kern="1200" dirty="0" smtClean="0">
                <a:solidFill>
                  <a:schemeClr val="tx1"/>
                </a:solidFill>
                <a:ea typeface="+mj-ea"/>
                <a:cs typeface="+mj-cs"/>
              </a:rPr>
              <a:t>STEERING COMMITTEE </a:t>
            </a:r>
            <a:r>
              <a:rPr lang="en-US" sz="3700" kern="1200" dirty="0">
                <a:solidFill>
                  <a:schemeClr val="tx1"/>
                </a:solidFill>
                <a:ea typeface="+mj-ea"/>
                <a:cs typeface="+mj-cs"/>
              </a:rPr>
              <a:t>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xmlns=""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400" dirty="0"/>
              <a:t>PAGE  |	UPDATE ITEM			</a:t>
            </a:r>
          </a:p>
          <a:p>
            <a:pPr>
              <a:lnSpc>
                <a:spcPct val="90000"/>
              </a:lnSpc>
              <a:spcAft>
                <a:spcPts val="600"/>
              </a:spcAft>
            </a:pPr>
            <a:r>
              <a:rPr lang="en-US" sz="1400" dirty="0"/>
              <a:t>   1	</a:t>
            </a:r>
            <a:r>
              <a:rPr lang="en-US" sz="1400" dirty="0" smtClean="0"/>
              <a:t>ATP</a:t>
            </a:r>
            <a:endParaRPr lang="en-US" sz="1400" dirty="0"/>
          </a:p>
          <a:p>
            <a:pPr>
              <a:lnSpc>
                <a:spcPct val="90000"/>
              </a:lnSpc>
              <a:spcAft>
                <a:spcPts val="600"/>
              </a:spcAft>
            </a:pPr>
            <a:r>
              <a:rPr lang="en-US" sz="1400" dirty="0"/>
              <a:t>   2	</a:t>
            </a:r>
            <a:r>
              <a:rPr lang="en-US" sz="1400" dirty="0" smtClean="0"/>
              <a:t>ATP (Cont’d)</a:t>
            </a:r>
            <a:endParaRPr lang="en-US" sz="1400" dirty="0"/>
          </a:p>
          <a:p>
            <a:pPr>
              <a:lnSpc>
                <a:spcPct val="90000"/>
              </a:lnSpc>
              <a:spcAft>
                <a:spcPts val="600"/>
              </a:spcAft>
            </a:pPr>
            <a:r>
              <a:rPr lang="en-US" sz="1400" dirty="0"/>
              <a:t>   3	</a:t>
            </a:r>
            <a:r>
              <a:rPr lang="en-US" sz="1400" dirty="0" smtClean="0"/>
              <a:t>CTC Meetings</a:t>
            </a:r>
            <a:endParaRPr lang="en-US" sz="1400" dirty="0"/>
          </a:p>
          <a:p>
            <a:pPr>
              <a:lnSpc>
                <a:spcPct val="90000"/>
              </a:lnSpc>
              <a:spcAft>
                <a:spcPts val="600"/>
              </a:spcAft>
            </a:pPr>
            <a:r>
              <a:rPr lang="en-US" sz="1400" dirty="0"/>
              <a:t>   4	</a:t>
            </a:r>
            <a:r>
              <a:rPr lang="en-US" sz="1400" dirty="0" smtClean="0"/>
              <a:t>Invoices</a:t>
            </a:r>
            <a:endParaRPr lang="en-US" sz="1400" dirty="0"/>
          </a:p>
          <a:p>
            <a:pPr>
              <a:lnSpc>
                <a:spcPct val="90000"/>
              </a:lnSpc>
              <a:spcAft>
                <a:spcPts val="600"/>
              </a:spcAft>
            </a:pPr>
            <a:r>
              <a:rPr lang="en-US" sz="1400" dirty="0"/>
              <a:t>   5	</a:t>
            </a:r>
            <a:r>
              <a:rPr lang="en-US" sz="1400" dirty="0" smtClean="0"/>
              <a:t>Inactive Invoices</a:t>
            </a:r>
            <a:endParaRPr lang="en-US" sz="1400" dirty="0"/>
          </a:p>
          <a:p>
            <a:pPr>
              <a:lnSpc>
                <a:spcPct val="90000"/>
              </a:lnSpc>
              <a:spcAft>
                <a:spcPts val="600"/>
              </a:spcAft>
            </a:pPr>
            <a:r>
              <a:rPr lang="en-US" sz="1400" dirty="0"/>
              <a:t>   6	</a:t>
            </a:r>
            <a:r>
              <a:rPr lang="en-US" sz="1400" dirty="0" smtClean="0"/>
              <a:t>DBEs</a:t>
            </a:r>
          </a:p>
          <a:p>
            <a:pPr>
              <a:lnSpc>
                <a:spcPct val="90000"/>
              </a:lnSpc>
              <a:spcAft>
                <a:spcPts val="600"/>
              </a:spcAft>
            </a:pPr>
            <a:r>
              <a:rPr lang="en-US" sz="1400" dirty="0"/>
              <a:t> </a:t>
            </a:r>
            <a:r>
              <a:rPr lang="en-US" sz="1400" dirty="0" smtClean="0"/>
              <a:t>  7</a:t>
            </a:r>
            <a:r>
              <a:rPr lang="en-US" sz="1400" dirty="0"/>
              <a:t>	</a:t>
            </a:r>
            <a:r>
              <a:rPr lang="en-US" sz="1400" dirty="0" smtClean="0"/>
              <a:t>CWAs</a:t>
            </a:r>
            <a:endParaRPr lang="en-US" sz="1400" dirty="0"/>
          </a:p>
          <a:p>
            <a:pPr>
              <a:lnSpc>
                <a:spcPct val="90000"/>
              </a:lnSpc>
              <a:spcAft>
                <a:spcPts val="600"/>
              </a:spcAft>
            </a:pPr>
            <a:r>
              <a:rPr lang="en-US" sz="1400" dirty="0"/>
              <a:t>   </a:t>
            </a:r>
            <a:r>
              <a:rPr lang="en-US" sz="1400" dirty="0" smtClean="0"/>
              <a:t>8</a:t>
            </a:r>
            <a:r>
              <a:rPr lang="en-US" sz="1400" dirty="0"/>
              <a:t>	</a:t>
            </a:r>
            <a:r>
              <a:rPr lang="en-US" sz="1400" dirty="0" smtClean="0"/>
              <a:t>HSIP</a:t>
            </a:r>
            <a:endParaRPr lang="en-US" sz="1400" dirty="0"/>
          </a:p>
          <a:p>
            <a:pPr>
              <a:lnSpc>
                <a:spcPct val="90000"/>
              </a:lnSpc>
              <a:spcAft>
                <a:spcPts val="600"/>
              </a:spcAft>
            </a:pPr>
            <a:r>
              <a:rPr lang="en-US" sz="1400" dirty="0"/>
              <a:t>   </a:t>
            </a:r>
            <a:r>
              <a:rPr lang="en-US" sz="1400" dirty="0" smtClean="0"/>
              <a:t>9</a:t>
            </a:r>
            <a:r>
              <a:rPr lang="en-US" sz="1400" dirty="0"/>
              <a:t>	</a:t>
            </a:r>
            <a:r>
              <a:rPr lang="en-US" sz="1400" dirty="0" smtClean="0"/>
              <a:t>HBP</a:t>
            </a:r>
            <a:endParaRPr lang="en-US" sz="1400" dirty="0"/>
          </a:p>
          <a:p>
            <a:pPr>
              <a:lnSpc>
                <a:spcPct val="90000"/>
              </a:lnSpc>
              <a:spcAft>
                <a:spcPts val="600"/>
              </a:spcAft>
            </a:pPr>
            <a:r>
              <a:rPr lang="en-US" sz="1400" dirty="0"/>
              <a:t>   </a:t>
            </a:r>
            <a:r>
              <a:rPr lang="en-US" sz="1400" dirty="0" smtClean="0"/>
              <a:t>10</a:t>
            </a:r>
            <a:r>
              <a:rPr lang="en-US" sz="1400" dirty="0"/>
              <a:t>	Title </a:t>
            </a:r>
            <a:r>
              <a:rPr lang="en-US" sz="1400" dirty="0" smtClean="0"/>
              <a:t>VI</a:t>
            </a:r>
            <a:endParaRPr lang="en-US" sz="1400" dirty="0"/>
          </a:p>
          <a:p>
            <a:pPr>
              <a:lnSpc>
                <a:spcPct val="90000"/>
              </a:lnSpc>
              <a:spcAft>
                <a:spcPts val="600"/>
              </a:spcAft>
            </a:pPr>
            <a:endParaRPr lang="en-US" sz="1400" dirty="0"/>
          </a:p>
        </p:txBody>
      </p:sp>
      <p:sp>
        <p:nvSpPr>
          <p:cNvPr id="13" name="Freeform 6">
            <a:extLst>
              <a:ext uri="{FF2B5EF4-FFF2-40B4-BE49-F238E27FC236}">
                <a16:creationId xmlns:a16="http://schemas.microsoft.com/office/drawing/2014/main" xmlns=""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xmlns=""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xmlns="" id="{EC04360E-50CF-45A1-BF51-063932311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xmlns=""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A460D99-57CE-44A9-B414-F20118E2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29608"/>
            <a:ext cx="1719944" cy="299270"/>
          </a:xfrm>
          <a:prstGeom prst="rect">
            <a:avLst/>
          </a:prstGeom>
        </p:spPr>
      </p:pic>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04800" y="1173087"/>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423102" y="465865"/>
            <a:ext cx="6379054" cy="584775"/>
          </a:xfrm>
          <a:prstGeom prst="rect">
            <a:avLst/>
          </a:prstGeom>
          <a:noFill/>
        </p:spPr>
        <p:txBody>
          <a:bodyPr wrap="none" rtlCol="0">
            <a:spAutoFit/>
          </a:bodyPr>
          <a:lstStyle/>
          <a:p>
            <a:r>
              <a:rPr lang="en-US" sz="3200" b="1" dirty="0"/>
              <a:t>Active Transportation Program (ATP)</a:t>
            </a:r>
          </a:p>
        </p:txBody>
      </p:sp>
      <p:sp>
        <p:nvSpPr>
          <p:cNvPr id="12" name="Rectangle 11">
            <a:extLst>
              <a:ext uri="{FF2B5EF4-FFF2-40B4-BE49-F238E27FC236}">
                <a16:creationId xmlns:a16="http://schemas.microsoft.com/office/drawing/2014/main" xmlns="" id="{98BB22D0-267D-439A-8632-8DE55AB8D4F5}"/>
              </a:ext>
            </a:extLst>
          </p:cNvPr>
          <p:cNvSpPr/>
          <p:nvPr/>
        </p:nvSpPr>
        <p:spPr>
          <a:xfrm>
            <a:off x="399288" y="1313305"/>
            <a:ext cx="11393424" cy="2542363"/>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The ATP Cycle 5 call for projects was recently announced in late March. </a:t>
            </a:r>
            <a:endParaRPr lang="en-US" dirty="0" smtClean="0"/>
          </a:p>
          <a:p>
            <a:pPr marL="285750" lvl="0" indent="-285750">
              <a:lnSpc>
                <a:spcPct val="150000"/>
              </a:lnSpc>
              <a:buFont typeface="Arial" panose="020B0604020202020204" pitchFamily="34" charset="0"/>
              <a:buChar char="•"/>
            </a:pPr>
            <a:r>
              <a:rPr lang="en-US" b="1" u="sng" dirty="0" smtClean="0"/>
              <a:t>June </a:t>
            </a:r>
            <a:r>
              <a:rPr lang="en-US" b="1" u="sng" dirty="0"/>
              <a:t>15, </a:t>
            </a:r>
            <a:r>
              <a:rPr lang="en-US" b="1" u="sng" dirty="0" smtClean="0"/>
              <a:t>2020</a:t>
            </a:r>
            <a:r>
              <a:rPr lang="en-US" dirty="0" smtClean="0"/>
              <a:t> – deadline to submit ATP Cycle 5 Applications. </a:t>
            </a:r>
            <a:r>
              <a:rPr lang="en-US" dirty="0"/>
              <a:t>Hard copy submittals are still required. </a:t>
            </a:r>
            <a:endParaRPr lang="en-US" dirty="0" smtClean="0"/>
          </a:p>
          <a:p>
            <a:pPr marL="285750" lvl="0" indent="-285750">
              <a:lnSpc>
                <a:spcPct val="150000"/>
              </a:lnSpc>
              <a:buFont typeface="Arial" panose="020B0604020202020204" pitchFamily="34" charset="0"/>
              <a:buChar char="•"/>
            </a:pPr>
            <a:r>
              <a:rPr lang="en-US" dirty="0" smtClean="0"/>
              <a:t>Please </a:t>
            </a:r>
            <a:r>
              <a:rPr lang="en-US" dirty="0"/>
              <a:t>see the following websites for more information and guidelines:</a:t>
            </a:r>
          </a:p>
          <a:p>
            <a:pPr marL="742950" lvl="1" indent="-285750">
              <a:lnSpc>
                <a:spcPct val="150000"/>
              </a:lnSpc>
              <a:buFont typeface="Arial" panose="020B0604020202020204" pitchFamily="34" charset="0"/>
              <a:buChar char="•"/>
            </a:pPr>
            <a:r>
              <a:rPr lang="en-US" dirty="0"/>
              <a:t>Caltrans website: </a:t>
            </a:r>
            <a:r>
              <a:rPr lang="en-US" dirty="0">
                <a:hlinkClick r:id="rId4"/>
              </a:rPr>
              <a:t>https://</a:t>
            </a:r>
            <a:r>
              <a:rPr lang="en-US" dirty="0" smtClean="0">
                <a:hlinkClick r:id="rId4"/>
              </a:rPr>
              <a:t>dot.ca.gov/programs/local-assistance/fed-and-state-programs/active-transportation-program/cycle5</a:t>
            </a:r>
            <a:endParaRPr lang="en-US" dirty="0"/>
          </a:p>
          <a:p>
            <a:pPr marL="742950" lvl="1" indent="-285750">
              <a:lnSpc>
                <a:spcPct val="150000"/>
              </a:lnSpc>
              <a:buFont typeface="Arial" panose="020B0604020202020204" pitchFamily="34" charset="0"/>
              <a:buChar char="•"/>
            </a:pPr>
            <a:r>
              <a:rPr lang="en-US" dirty="0"/>
              <a:t>CTC website: </a:t>
            </a:r>
            <a:r>
              <a:rPr lang="en-US" dirty="0">
                <a:hlinkClick r:id="rId5"/>
              </a:rPr>
              <a:t>https://</a:t>
            </a:r>
            <a:r>
              <a:rPr lang="en-US" dirty="0" smtClean="0">
                <a:hlinkClick r:id="rId5"/>
              </a:rPr>
              <a:t>catc.ca.gov/programs/active-transportation-program</a:t>
            </a:r>
            <a:endParaRPr lang="en-US" b="1" dirty="0"/>
          </a:p>
        </p:txBody>
      </p:sp>
      <p:sp>
        <p:nvSpPr>
          <p:cNvPr id="14" name="Rectangle 13">
            <a:extLst>
              <a:ext uri="{FF2B5EF4-FFF2-40B4-BE49-F238E27FC236}">
                <a16:creationId xmlns:a16="http://schemas.microsoft.com/office/drawing/2014/main" xmlns="" id="{DE249E98-7A8C-48BE-B71B-711E5907799E}"/>
              </a:ext>
            </a:extLst>
          </p:cNvPr>
          <p:cNvSpPr/>
          <p:nvPr/>
        </p:nvSpPr>
        <p:spPr>
          <a:xfrm>
            <a:off x="11481915" y="6199435"/>
            <a:ext cx="301686"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785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A460D99-57CE-44A9-B414-F20118E28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29608"/>
            <a:ext cx="1719944" cy="299270"/>
          </a:xfrm>
          <a:prstGeom prst="rect">
            <a:avLst/>
          </a:prstGeom>
        </p:spPr>
      </p:pic>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04800" y="1173087"/>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423102" y="465865"/>
            <a:ext cx="7785529" cy="584775"/>
          </a:xfrm>
          <a:prstGeom prst="rect">
            <a:avLst/>
          </a:prstGeom>
          <a:noFill/>
        </p:spPr>
        <p:txBody>
          <a:bodyPr wrap="none" rtlCol="0">
            <a:spAutoFit/>
          </a:bodyPr>
          <a:lstStyle/>
          <a:p>
            <a:r>
              <a:rPr lang="en-US" sz="3200" b="1" dirty="0"/>
              <a:t>Active Transportation Program (ATP</a:t>
            </a:r>
            <a:r>
              <a:rPr lang="en-US" sz="3200" b="1" dirty="0" smtClean="0"/>
              <a:t>) (cont’d)</a:t>
            </a:r>
            <a:endParaRPr lang="en-US" sz="3200" b="1" dirty="0"/>
          </a:p>
        </p:txBody>
      </p:sp>
      <p:sp>
        <p:nvSpPr>
          <p:cNvPr id="12" name="Rectangle 11">
            <a:extLst>
              <a:ext uri="{FF2B5EF4-FFF2-40B4-BE49-F238E27FC236}">
                <a16:creationId xmlns:a16="http://schemas.microsoft.com/office/drawing/2014/main" xmlns="" id="{98BB22D0-267D-439A-8632-8DE55AB8D4F5}"/>
              </a:ext>
            </a:extLst>
          </p:cNvPr>
          <p:cNvSpPr/>
          <p:nvPr/>
        </p:nvSpPr>
        <p:spPr>
          <a:xfrm>
            <a:off x="399288" y="1313305"/>
            <a:ext cx="11393424" cy="4651273"/>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1650" b="1" u="sng" dirty="0" smtClean="0"/>
              <a:t>April 30, 2020</a:t>
            </a:r>
            <a:r>
              <a:rPr lang="en-US" sz="1650" b="1" dirty="0" smtClean="0"/>
              <a:t> – </a:t>
            </a:r>
            <a:r>
              <a:rPr lang="en-US" sz="1650" dirty="0" smtClean="0"/>
              <a:t>Deadline for the next quarter of ATP progress reports</a:t>
            </a:r>
            <a:endParaRPr lang="en-US" sz="1650" dirty="0"/>
          </a:p>
          <a:p>
            <a:pPr marL="742950" lvl="1" indent="-285750">
              <a:lnSpc>
                <a:spcPct val="150000"/>
              </a:lnSpc>
              <a:buFont typeface="Arial" panose="020B0604020202020204" pitchFamily="34" charset="0"/>
              <a:buChar char="•"/>
            </a:pPr>
            <a:r>
              <a:rPr lang="en-US" sz="1650" dirty="0"/>
              <a:t>Agencies will continue using the </a:t>
            </a:r>
            <a:r>
              <a:rPr lang="en-US" sz="1650" dirty="0" err="1"/>
              <a:t>CalSMART</a:t>
            </a:r>
            <a:r>
              <a:rPr lang="en-US" sz="1650" dirty="0"/>
              <a:t> system for progress reports.</a:t>
            </a:r>
          </a:p>
          <a:p>
            <a:pPr marL="1200150" lvl="2" indent="-285750">
              <a:lnSpc>
                <a:spcPct val="150000"/>
              </a:lnSpc>
              <a:buFont typeface="Arial" panose="020B0604020202020204" pitchFamily="34" charset="0"/>
              <a:buChar char="•"/>
            </a:pPr>
            <a:r>
              <a:rPr lang="en-US" sz="1650" dirty="0"/>
              <a:t>Info and instruction can be found on Caltrans’ ATP </a:t>
            </a:r>
            <a:r>
              <a:rPr lang="en-US" sz="1650" dirty="0" smtClean="0"/>
              <a:t>webpage</a:t>
            </a:r>
          </a:p>
          <a:p>
            <a:pPr marL="742950" lvl="1" indent="-285750">
              <a:lnSpc>
                <a:spcPct val="150000"/>
              </a:lnSpc>
              <a:buFont typeface="Arial" panose="020B0604020202020204" pitchFamily="34" charset="0"/>
              <a:buChar char="•"/>
            </a:pPr>
            <a:r>
              <a:rPr lang="en-US" sz="1650" dirty="0"/>
              <a:t>Reports will cover progress up to March </a:t>
            </a:r>
            <a:r>
              <a:rPr lang="en-US" sz="1650" dirty="0" smtClean="0"/>
              <a:t>31.</a:t>
            </a:r>
            <a:endParaRPr lang="en-US" sz="1650" dirty="0"/>
          </a:p>
          <a:p>
            <a:pPr marL="742950" lvl="1" indent="-285750">
              <a:lnSpc>
                <a:spcPct val="150000"/>
              </a:lnSpc>
              <a:buFont typeface="Arial" panose="020B0604020202020204" pitchFamily="34" charset="0"/>
              <a:buChar char="•"/>
            </a:pPr>
            <a:r>
              <a:rPr lang="en-US" sz="1650" dirty="0"/>
              <a:t>Districts will not be providing comments this quarter</a:t>
            </a:r>
            <a:r>
              <a:rPr lang="en-US" sz="1650" dirty="0" smtClean="0"/>
              <a:t>.</a:t>
            </a:r>
            <a:endParaRPr lang="en-US" sz="1650" dirty="0"/>
          </a:p>
          <a:p>
            <a:pPr marL="285750" lvl="0" indent="-285750">
              <a:lnSpc>
                <a:spcPct val="150000"/>
              </a:lnSpc>
              <a:buFont typeface="Arial" panose="020B0604020202020204" pitchFamily="34" charset="0"/>
              <a:buChar char="•"/>
            </a:pPr>
            <a:r>
              <a:rPr lang="en-US" sz="1650" b="1" u="sng" dirty="0"/>
              <a:t>ATP Completion or Final Report</a:t>
            </a:r>
          </a:p>
          <a:p>
            <a:pPr marL="742950" lvl="1" indent="-285750">
              <a:lnSpc>
                <a:spcPct val="150000"/>
              </a:lnSpc>
              <a:buFont typeface="Arial" panose="020B0604020202020204" pitchFamily="34" charset="0"/>
              <a:buChar char="•"/>
            </a:pPr>
            <a:r>
              <a:rPr lang="en-US" sz="1650" dirty="0"/>
              <a:t>Completion Reports are due within six months of contract acceptance or the project becoming operable, open to the public, or if all Non-Infrastructure activities are complete.</a:t>
            </a:r>
          </a:p>
          <a:p>
            <a:pPr marL="742950" lvl="1" indent="-285750">
              <a:lnSpc>
                <a:spcPct val="150000"/>
              </a:lnSpc>
              <a:buFont typeface="Arial" panose="020B0604020202020204" pitchFamily="34" charset="0"/>
              <a:buChar char="•"/>
            </a:pPr>
            <a:r>
              <a:rPr lang="en-US" sz="1650" dirty="0"/>
              <a:t>Final Reports are due within 180 days of the conclusion of all remaining project activities.</a:t>
            </a:r>
          </a:p>
          <a:p>
            <a:pPr marL="742950" lvl="1" indent="-285750">
              <a:lnSpc>
                <a:spcPct val="150000"/>
              </a:lnSpc>
              <a:buFont typeface="Arial" panose="020B0604020202020204" pitchFamily="34" charset="0"/>
              <a:buChar char="•"/>
            </a:pPr>
            <a:r>
              <a:rPr lang="en-US" sz="1650" dirty="0"/>
              <a:t>As a reminder, it is in the agency’s best interests to be sure to submit Completion and Final Reports, as this will eliminate the need to submit progress reports</a:t>
            </a:r>
            <a:r>
              <a:rPr lang="en-US" sz="1650" dirty="0" smtClean="0"/>
              <a:t>.</a:t>
            </a:r>
          </a:p>
          <a:p>
            <a:pPr marL="742950" lvl="1" indent="-285750">
              <a:lnSpc>
                <a:spcPct val="150000"/>
              </a:lnSpc>
              <a:buFont typeface="Arial" panose="020B0604020202020204" pitchFamily="34" charset="0"/>
              <a:buChar char="•"/>
            </a:pPr>
            <a:r>
              <a:rPr lang="en-US" sz="1600" dirty="0"/>
              <a:t>Completion and Final reports will likely move to </a:t>
            </a:r>
            <a:r>
              <a:rPr lang="en-US" sz="1600" dirty="0" err="1" smtClean="0"/>
              <a:t>CalSMART</a:t>
            </a:r>
            <a:r>
              <a:rPr lang="en-US" sz="1600" dirty="0" smtClean="0"/>
              <a:t> in </a:t>
            </a:r>
            <a:r>
              <a:rPr lang="en-US" sz="1600" dirty="0"/>
              <a:t>the future, but </a:t>
            </a:r>
            <a:r>
              <a:rPr lang="en-US" sz="1600" dirty="0" smtClean="0"/>
              <a:t>should </a:t>
            </a:r>
            <a:r>
              <a:rPr lang="en-US" sz="1600" dirty="0"/>
              <a:t>still be submitted </a:t>
            </a:r>
            <a:r>
              <a:rPr lang="en-US" sz="1600" dirty="0" smtClean="0"/>
              <a:t>via email at </a:t>
            </a:r>
            <a:r>
              <a:rPr lang="en-US" sz="1600" dirty="0"/>
              <a:t>this time.</a:t>
            </a:r>
            <a:endParaRPr lang="en-US" sz="1650" b="1" dirty="0"/>
          </a:p>
        </p:txBody>
      </p:sp>
      <p:sp>
        <p:nvSpPr>
          <p:cNvPr id="14" name="Rectangle 13">
            <a:extLst>
              <a:ext uri="{FF2B5EF4-FFF2-40B4-BE49-F238E27FC236}">
                <a16:creationId xmlns:a16="http://schemas.microsoft.com/office/drawing/2014/main" xmlns="" id="{DE249E98-7A8C-48BE-B71B-711E5907799E}"/>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319990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smtClean="0"/>
              <a:t>CTC Meetings</a:t>
            </a:r>
            <a:endParaRPr lang="en-US" sz="3200" b="1" dirty="0"/>
          </a:p>
        </p:txBody>
      </p:sp>
      <p:sp>
        <p:nvSpPr>
          <p:cNvPr id="12" name="Rectangle 11">
            <a:extLst>
              <a:ext uri="{FF2B5EF4-FFF2-40B4-BE49-F238E27FC236}">
                <a16:creationId xmlns:a16="http://schemas.microsoft.com/office/drawing/2014/main" xmlns="" id="{98BB22D0-267D-439A-8632-8DE55AB8D4F5}"/>
              </a:ext>
            </a:extLst>
          </p:cNvPr>
          <p:cNvSpPr/>
          <p:nvPr/>
        </p:nvSpPr>
        <p:spPr>
          <a:xfrm>
            <a:off x="462191" y="1379043"/>
            <a:ext cx="9612089" cy="2585323"/>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Due to the COVID-19 crisis, CTC meetings will go forward as planned, but will be done remotely. Additionally, all projects allocated at the March meeting are given 12 months automatically to award instead of the usual </a:t>
            </a:r>
            <a:r>
              <a:rPr lang="en-US" dirty="0" smtClean="0"/>
              <a:t>6 months. </a:t>
            </a:r>
            <a:r>
              <a:rPr lang="en-US" dirty="0"/>
              <a:t>Currently, the CTC is not sure if a similar extension will be given at the May meeting but is considering it.</a:t>
            </a:r>
          </a:p>
          <a:p>
            <a:pPr marL="285750" lvl="0" indent="-285750">
              <a:lnSpc>
                <a:spcPct val="150000"/>
              </a:lnSpc>
              <a:buFont typeface="Arial" panose="020B0604020202020204" pitchFamily="34" charset="0"/>
              <a:buChar char="•"/>
            </a:pPr>
            <a:r>
              <a:rPr lang="en-US" b="1" u="sng" dirty="0" smtClean="0"/>
              <a:t>April 27, 2020 </a:t>
            </a:r>
            <a:r>
              <a:rPr lang="en-US" dirty="0" smtClean="0"/>
              <a:t>– Deadline to submit allocation and time extension requests to Caltrans District staff for </a:t>
            </a:r>
            <a:r>
              <a:rPr lang="en-US" dirty="0"/>
              <a:t>the June 2020 CTC </a:t>
            </a:r>
            <a:r>
              <a:rPr lang="en-US" dirty="0" smtClean="0"/>
              <a:t>meeting</a:t>
            </a:r>
            <a:endParaRPr lang="en-US" dirty="0"/>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xmlns=""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37207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614591" y="482322"/>
            <a:ext cx="1561646" cy="584775"/>
          </a:xfrm>
          <a:prstGeom prst="rect">
            <a:avLst/>
          </a:prstGeom>
          <a:noFill/>
        </p:spPr>
        <p:txBody>
          <a:bodyPr wrap="none" rtlCol="0">
            <a:spAutoFit/>
          </a:bodyPr>
          <a:lstStyle/>
          <a:p>
            <a:r>
              <a:rPr lang="en-US" sz="3200" b="1" dirty="0"/>
              <a:t>Invoices</a:t>
            </a:r>
          </a:p>
        </p:txBody>
      </p:sp>
      <p:sp>
        <p:nvSpPr>
          <p:cNvPr id="12" name="Rectangle 11">
            <a:extLst>
              <a:ext uri="{FF2B5EF4-FFF2-40B4-BE49-F238E27FC236}">
                <a16:creationId xmlns:a16="http://schemas.microsoft.com/office/drawing/2014/main" xmlns="" id="{98BB22D0-267D-439A-8632-8DE55AB8D4F5}"/>
              </a:ext>
            </a:extLst>
          </p:cNvPr>
          <p:cNvSpPr/>
          <p:nvPr/>
        </p:nvSpPr>
        <p:spPr>
          <a:xfrm>
            <a:off x="462191" y="1379043"/>
            <a:ext cx="9612089" cy="1754326"/>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Due to the </a:t>
            </a:r>
            <a:r>
              <a:rPr lang="en-US" dirty="0" smtClean="0"/>
              <a:t>COVID-19 crisis, </a:t>
            </a:r>
            <a:r>
              <a:rPr lang="en-US" dirty="0"/>
              <a:t>Caltrans HQ will accept invoices that are submitted with an e-signature for the time being</a:t>
            </a:r>
            <a:r>
              <a:rPr lang="en-US" dirty="0" smtClean="0"/>
              <a:t>.</a:t>
            </a:r>
          </a:p>
          <a:p>
            <a:pPr marL="285750" lvl="0" indent="-285750">
              <a:lnSpc>
                <a:spcPct val="150000"/>
              </a:lnSpc>
              <a:buFont typeface="Arial" panose="020B0604020202020204" pitchFamily="34" charset="0"/>
              <a:buChar char="•"/>
            </a:pPr>
            <a:r>
              <a:rPr lang="en-US" dirty="0"/>
              <a:t>Electronically signed invoices should be identified with </a:t>
            </a:r>
            <a:r>
              <a:rPr lang="en-US" dirty="0" smtClean="0"/>
              <a:t>“</a:t>
            </a:r>
            <a:r>
              <a:rPr lang="en-US" b="1" dirty="0" smtClean="0">
                <a:solidFill>
                  <a:srgbClr val="FF0000"/>
                </a:solidFill>
              </a:rPr>
              <a:t>COVID-19</a:t>
            </a:r>
            <a:r>
              <a:rPr lang="en-US" b="1" dirty="0" smtClean="0"/>
              <a:t>”</a:t>
            </a:r>
            <a:r>
              <a:rPr lang="en-US" dirty="0" smtClean="0"/>
              <a:t> </a:t>
            </a:r>
            <a:r>
              <a:rPr lang="en-US" dirty="0"/>
              <a:t>at the top of the document</a:t>
            </a:r>
            <a:r>
              <a:rPr lang="en-US" dirty="0" smtClean="0"/>
              <a:t>.</a:t>
            </a:r>
          </a:p>
          <a:p>
            <a:pPr marL="285750" lvl="0" indent="-285750">
              <a:lnSpc>
                <a:spcPct val="150000"/>
              </a:lnSpc>
              <a:buFont typeface="Arial" panose="020B0604020202020204" pitchFamily="34" charset="0"/>
              <a:buChar char="•"/>
            </a:pPr>
            <a:r>
              <a:rPr lang="en-US" dirty="0"/>
              <a:t>This is only a temporary </a:t>
            </a:r>
            <a:r>
              <a:rPr lang="en-US" dirty="0" smtClean="0"/>
              <a:t>measure.</a:t>
            </a:r>
            <a:endParaRPr lang="en-US" dirty="0"/>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xmlns="" id="{2B66F15F-6D2D-4BFF-BA1A-5E9430E9D88F}"/>
              </a:ext>
            </a:extLst>
          </p:cNvPr>
          <p:cNvSpPr/>
          <p:nvPr/>
        </p:nvSpPr>
        <p:spPr>
          <a:xfrm>
            <a:off x="11481915" y="6199435"/>
            <a:ext cx="301686"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4</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194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smtClean="0"/>
              <a:t>Inactive Invoices</a:t>
            </a:r>
            <a:endParaRPr lang="en-US" sz="3200" b="1" dirty="0"/>
          </a:p>
        </p:txBody>
      </p:sp>
      <p:sp>
        <p:nvSpPr>
          <p:cNvPr id="12" name="Rectangle 11">
            <a:extLst>
              <a:ext uri="{FF2B5EF4-FFF2-40B4-BE49-F238E27FC236}">
                <a16:creationId xmlns:a16="http://schemas.microsoft.com/office/drawing/2014/main" xmlns="" id="{98BB22D0-267D-439A-8632-8DE55AB8D4F5}"/>
              </a:ext>
            </a:extLst>
          </p:cNvPr>
          <p:cNvSpPr/>
          <p:nvPr/>
        </p:nvSpPr>
        <p:spPr>
          <a:xfrm>
            <a:off x="462191" y="1379043"/>
            <a:ext cx="9612089" cy="3416320"/>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b="1" u="sng" dirty="0" smtClean="0"/>
              <a:t>May </a:t>
            </a:r>
            <a:r>
              <a:rPr lang="en-US" b="1" u="sng" dirty="0"/>
              <a:t>20, </a:t>
            </a:r>
            <a:r>
              <a:rPr lang="en-US" b="1" u="sng" dirty="0" smtClean="0"/>
              <a:t>2020</a:t>
            </a:r>
            <a:r>
              <a:rPr lang="en-US" b="1" dirty="0" smtClean="0"/>
              <a:t> </a:t>
            </a:r>
            <a:r>
              <a:rPr lang="en-US" dirty="0"/>
              <a:t>– Deadline for invoice submittals for this quarter.</a:t>
            </a:r>
          </a:p>
          <a:p>
            <a:pPr marL="285750" lvl="0" indent="-285750">
              <a:lnSpc>
                <a:spcPct val="150000"/>
              </a:lnSpc>
              <a:buFont typeface="Arial" panose="020B0604020202020204" pitchFamily="34" charset="0"/>
              <a:buChar char="•"/>
            </a:pPr>
            <a:r>
              <a:rPr lang="en-US" dirty="0"/>
              <a:t>We will continue to contact agencies weekly to ensure inactive invoices are submitted. </a:t>
            </a:r>
          </a:p>
          <a:p>
            <a:pPr marL="285750" lvl="0" indent="-285750">
              <a:lnSpc>
                <a:spcPct val="150000"/>
              </a:lnSpc>
              <a:buFont typeface="Arial" panose="020B0604020202020204" pitchFamily="34" charset="0"/>
              <a:buChar char="•"/>
            </a:pPr>
            <a:r>
              <a:rPr lang="en-US" dirty="0"/>
              <a:t>If you have invoices on FHWA’s inactive list, </a:t>
            </a:r>
            <a:r>
              <a:rPr lang="en-US" u="sng" dirty="0"/>
              <a:t>this </a:t>
            </a:r>
            <a:r>
              <a:rPr lang="en-US" b="1" u="sng" dirty="0"/>
              <a:t>will</a:t>
            </a:r>
            <a:r>
              <a:rPr lang="en-US" u="sng" dirty="0"/>
              <a:t> jeopardize your funding</a:t>
            </a:r>
            <a:r>
              <a:rPr lang="en-US" dirty="0"/>
              <a:t>.</a:t>
            </a:r>
          </a:p>
          <a:p>
            <a:pPr marL="285750" indent="-285750">
              <a:lnSpc>
                <a:spcPct val="150000"/>
              </a:lnSpc>
              <a:buFont typeface="Arial" panose="020B0604020202020204" pitchFamily="34" charset="0"/>
              <a:buChar char="•"/>
            </a:pPr>
            <a:r>
              <a:rPr lang="en-US" dirty="0"/>
              <a:t>If you have any questions or issues with submitting invoices, please contact your area engineer/planner for further assistance</a:t>
            </a:r>
            <a:r>
              <a:rPr lang="en-US" dirty="0" smtClean="0"/>
              <a:t>.</a:t>
            </a:r>
          </a:p>
          <a:p>
            <a:pPr marL="285750" indent="-285750">
              <a:lnSpc>
                <a:spcPct val="150000"/>
              </a:lnSpc>
              <a:buFont typeface="Arial" panose="020B0604020202020204" pitchFamily="34" charset="0"/>
              <a:buChar char="•"/>
            </a:pPr>
            <a:r>
              <a:rPr lang="en-US" dirty="0"/>
              <a:t>We are aware of difficulties agencies may have in processing invoices during this time. Please relay any concerns or reasons for delay you may have to your area engineer/planner.</a:t>
            </a:r>
          </a:p>
          <a:p>
            <a:pPr marL="285750" lvl="0" indent="-285750">
              <a:lnSpc>
                <a:spcPct val="150000"/>
              </a:lnSpc>
              <a:buFont typeface="Arial" panose="020B0604020202020204" pitchFamily="34" charset="0"/>
              <a:buChar char="•"/>
            </a:pPr>
            <a:endParaRPr lang="en-US" dirty="0"/>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xmlns=""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691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614591" y="482322"/>
            <a:ext cx="1037463" cy="584775"/>
          </a:xfrm>
          <a:prstGeom prst="rect">
            <a:avLst/>
          </a:prstGeom>
          <a:noFill/>
        </p:spPr>
        <p:txBody>
          <a:bodyPr wrap="none" rtlCol="0">
            <a:spAutoFit/>
          </a:bodyPr>
          <a:lstStyle/>
          <a:p>
            <a:r>
              <a:rPr lang="en-US" sz="3200" b="1" dirty="0" smtClean="0"/>
              <a:t>DBEs</a:t>
            </a:r>
            <a:endParaRPr lang="en-US" sz="3200" b="1" dirty="0"/>
          </a:p>
        </p:txBody>
      </p:sp>
      <p:sp>
        <p:nvSpPr>
          <p:cNvPr id="12" name="Rectangle 11">
            <a:extLst>
              <a:ext uri="{FF2B5EF4-FFF2-40B4-BE49-F238E27FC236}">
                <a16:creationId xmlns:a16="http://schemas.microsoft.com/office/drawing/2014/main" xmlns="" id="{98BB22D0-267D-439A-8632-8DE55AB8D4F5}"/>
              </a:ext>
            </a:extLst>
          </p:cNvPr>
          <p:cNvSpPr/>
          <p:nvPr/>
        </p:nvSpPr>
        <p:spPr>
          <a:xfrm>
            <a:off x="462191" y="1379043"/>
            <a:ext cx="9612089" cy="4662815"/>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To comply with 49 CFR 26.37(c), the prime contractor/consultant on a project must complete the </a:t>
            </a:r>
            <a:r>
              <a:rPr lang="en-US" b="1" u="sng" dirty="0"/>
              <a:t>Exhibit 9-F: Disadvantaged Business Enterprise Running Tally of Payments</a:t>
            </a:r>
            <a:r>
              <a:rPr lang="en-US" dirty="0"/>
              <a:t> until all DBE subcontracting or material supply activity on the entire project is completed</a:t>
            </a:r>
            <a:r>
              <a:rPr lang="en-US" dirty="0" smtClean="0"/>
              <a:t>.</a:t>
            </a:r>
          </a:p>
          <a:p>
            <a:pPr marL="742950" lvl="1" indent="-285750">
              <a:lnSpc>
                <a:spcPct val="150000"/>
              </a:lnSpc>
              <a:buFont typeface="Arial" panose="020B0604020202020204" pitchFamily="34" charset="0"/>
              <a:buChar char="•"/>
            </a:pPr>
            <a:r>
              <a:rPr lang="en-US" dirty="0" smtClean="0"/>
              <a:t>It lists </a:t>
            </a:r>
            <a:r>
              <a:rPr lang="en-US" dirty="0"/>
              <a:t>accurate payment amount, total amount paid to date, and total commitment amount for each DBE on the federal-aid highway project. </a:t>
            </a:r>
            <a:endParaRPr lang="en-US" dirty="0" smtClean="0"/>
          </a:p>
          <a:p>
            <a:pPr marL="742950" lvl="1" indent="-285750">
              <a:lnSpc>
                <a:spcPct val="150000"/>
              </a:lnSpc>
              <a:buFont typeface="Arial" panose="020B0604020202020204" pitchFamily="34" charset="0"/>
              <a:buChar char="•"/>
            </a:pPr>
            <a:r>
              <a:rPr lang="en-US" dirty="0" smtClean="0"/>
              <a:t>It </a:t>
            </a:r>
            <a:r>
              <a:rPr lang="en-US" dirty="0"/>
              <a:t>also includes contract award amount and total payment to date to the prime contractor/consultant</a:t>
            </a:r>
            <a:r>
              <a:rPr lang="en-US" dirty="0" smtClean="0"/>
              <a:t>.</a:t>
            </a:r>
          </a:p>
          <a:p>
            <a:pPr marL="285750" indent="-285750">
              <a:lnSpc>
                <a:spcPct val="150000"/>
              </a:lnSpc>
              <a:buFont typeface="Arial" panose="020B0604020202020204" pitchFamily="34" charset="0"/>
              <a:buChar char="•"/>
            </a:pPr>
            <a:r>
              <a:rPr lang="en-US" dirty="0"/>
              <a:t>For projects that are awarded on or after March 1, 2020, after submitting an invoice for reimbursement that includes a payment to a DBE, but no later than the 10th of the following month, the prime contractor/consultant shall complete and email the Exhibit 9- F to </a:t>
            </a:r>
            <a:r>
              <a:rPr lang="en-US" dirty="0" smtClean="0">
                <a:hlinkClick r:id="rId3"/>
              </a:rPr>
              <a:t>business.support.unit@dot.ca.gov</a:t>
            </a:r>
            <a:r>
              <a:rPr lang="en-US" dirty="0" smtClean="0"/>
              <a:t> with </a:t>
            </a:r>
            <a:r>
              <a:rPr lang="en-US" dirty="0"/>
              <a:t>a copy to local administering agencies.</a:t>
            </a:r>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xmlns="" id="{2B66F15F-6D2D-4BFF-BA1A-5E9430E9D88F}"/>
              </a:ext>
            </a:extLst>
          </p:cNvPr>
          <p:cNvSpPr/>
          <p:nvPr/>
        </p:nvSpPr>
        <p:spPr>
          <a:xfrm>
            <a:off x="11481915" y="6199435"/>
            <a:ext cx="301686" cy="369332"/>
          </a:xfrm>
          <a:prstGeom prst="rect">
            <a:avLst/>
          </a:prstGeom>
        </p:spPr>
        <p:txBody>
          <a:bodyPr wrap="none">
            <a:spAutoFit/>
          </a:bodyPr>
          <a:lstStyle/>
          <a:p>
            <a:r>
              <a:rPr lang="en-US" dirty="0" smtClean="0">
                <a:effectLst>
                  <a:outerShdw blurRad="38100" dist="38100" dir="2700000" algn="tl">
                    <a:srgbClr val="000000">
                      <a:alpha val="43137"/>
                    </a:srgbClr>
                  </a:outerShdw>
                </a:effectLst>
              </a:rPr>
              <a:t>6</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808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xmlns="" id="{487B8ABE-2346-40CE-8CA7-CD2F6C2405E6}"/>
              </a:ext>
            </a:extLst>
          </p:cNvPr>
          <p:cNvSpPr txBox="1"/>
          <p:nvPr/>
        </p:nvSpPr>
        <p:spPr>
          <a:xfrm>
            <a:off x="614591" y="482322"/>
            <a:ext cx="6744795" cy="584775"/>
          </a:xfrm>
          <a:prstGeom prst="rect">
            <a:avLst/>
          </a:prstGeom>
          <a:noFill/>
        </p:spPr>
        <p:txBody>
          <a:bodyPr wrap="none" rtlCol="0">
            <a:spAutoFit/>
          </a:bodyPr>
          <a:lstStyle/>
          <a:p>
            <a:r>
              <a:rPr lang="en-US" sz="3200" b="1" dirty="0" smtClean="0"/>
              <a:t>Cooperative Work Agreements (CWAs)</a:t>
            </a:r>
            <a:endParaRPr lang="en-US" sz="3200" b="1" dirty="0"/>
          </a:p>
        </p:txBody>
      </p:sp>
      <p:sp>
        <p:nvSpPr>
          <p:cNvPr id="12" name="Rectangle 11">
            <a:extLst>
              <a:ext uri="{FF2B5EF4-FFF2-40B4-BE49-F238E27FC236}">
                <a16:creationId xmlns:a16="http://schemas.microsoft.com/office/drawing/2014/main" xmlns="" id="{98BB22D0-267D-439A-8632-8DE55AB8D4F5}"/>
              </a:ext>
            </a:extLst>
          </p:cNvPr>
          <p:cNvSpPr/>
          <p:nvPr/>
        </p:nvSpPr>
        <p:spPr>
          <a:xfrm>
            <a:off x="462191" y="1379043"/>
            <a:ext cx="9612089" cy="3416320"/>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dirty="0"/>
              <a:t>HQ has implemented a number of changes to the CWA or Cooperative Work Agreement process based on feedback from a survey of local agencies that was done a few months </a:t>
            </a:r>
            <a:r>
              <a:rPr lang="en-US" dirty="0" smtClean="0"/>
              <a:t>ago.</a:t>
            </a:r>
          </a:p>
          <a:p>
            <a:pPr marL="742950" lvl="1" indent="-285750">
              <a:lnSpc>
                <a:spcPct val="150000"/>
              </a:lnSpc>
              <a:buFont typeface="Arial" panose="020B0604020202020204" pitchFamily="34" charset="0"/>
              <a:buChar char="•"/>
            </a:pPr>
            <a:r>
              <a:rPr lang="en-US" dirty="0"/>
              <a:t>Caltrans HQ will </a:t>
            </a:r>
            <a:r>
              <a:rPr lang="en-US" dirty="0" smtClean="0"/>
              <a:t>contact </a:t>
            </a:r>
            <a:r>
              <a:rPr lang="en-US" dirty="0"/>
              <a:t>local agencies about CWAs, rather than the </a:t>
            </a:r>
            <a:r>
              <a:rPr lang="en-US" dirty="0" smtClean="0"/>
              <a:t>Districts.</a:t>
            </a:r>
          </a:p>
          <a:p>
            <a:pPr marL="742950" lvl="1" indent="-285750">
              <a:lnSpc>
                <a:spcPct val="150000"/>
              </a:lnSpc>
              <a:buFont typeface="Arial" panose="020B0604020202020204" pitchFamily="34" charset="0"/>
              <a:buChar char="•"/>
            </a:pPr>
            <a:r>
              <a:rPr lang="en-US" dirty="0"/>
              <a:t>The new CWA form includes various improvements such as a simplified spreadsheet, more detailed instructions, an updated FAQ and online webpage, and </a:t>
            </a:r>
            <a:r>
              <a:rPr lang="en-US" dirty="0" smtClean="0"/>
              <a:t>more.</a:t>
            </a:r>
          </a:p>
          <a:p>
            <a:pPr marL="742950" lvl="1" indent="-285750">
              <a:lnSpc>
                <a:spcPct val="150000"/>
              </a:lnSpc>
              <a:buFont typeface="Arial" panose="020B0604020202020204" pitchFamily="34" charset="0"/>
              <a:buChar char="•"/>
            </a:pPr>
            <a:r>
              <a:rPr lang="en-US" dirty="0" smtClean="0"/>
              <a:t>Annually, from now on, the process </a:t>
            </a:r>
            <a:r>
              <a:rPr lang="en-US" dirty="0"/>
              <a:t>will start in December and end the second week of </a:t>
            </a:r>
            <a:r>
              <a:rPr lang="en-US" dirty="0" smtClean="0"/>
              <a:t>March of each year.</a:t>
            </a:r>
          </a:p>
          <a:p>
            <a:pPr marL="285750" indent="-285750">
              <a:lnSpc>
                <a:spcPct val="150000"/>
              </a:lnSpc>
              <a:buFont typeface="Arial" panose="020B0604020202020204" pitchFamily="34" charset="0"/>
              <a:buChar char="•"/>
            </a:pPr>
            <a:r>
              <a:rPr lang="en-US" dirty="0" smtClean="0"/>
              <a:t>You can contact </a:t>
            </a:r>
            <a:r>
              <a:rPr lang="en-US" u="sng" dirty="0" smtClean="0">
                <a:hlinkClick r:id="rId3"/>
              </a:rPr>
              <a:t>CWA.Support@dot.ca.gov</a:t>
            </a:r>
            <a:r>
              <a:rPr lang="en-US" dirty="0" smtClean="0"/>
              <a:t> </a:t>
            </a:r>
            <a:r>
              <a:rPr lang="en-US" dirty="0"/>
              <a:t>for further </a:t>
            </a:r>
            <a:r>
              <a:rPr lang="en-US" dirty="0" smtClean="0"/>
              <a:t>questions.</a:t>
            </a:r>
            <a:endParaRPr lang="en-US" dirty="0"/>
          </a:p>
        </p:txBody>
      </p:sp>
      <p:pic>
        <p:nvPicPr>
          <p:cNvPr id="16" name="Picture 15">
            <a:extLst>
              <a:ext uri="{FF2B5EF4-FFF2-40B4-BE49-F238E27FC236}">
                <a16:creationId xmlns:a16="http://schemas.microsoft.com/office/drawing/2014/main" xmlns=""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xmlns=""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7</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941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6082</TotalTime>
  <Words>1104</Words>
  <Application>Microsoft Office PowerPoint</Application>
  <PresentationFormat>Custom</PresentationFormat>
  <Paragraphs>114</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Oliver Luu</cp:lastModifiedBy>
  <cp:revision>354</cp:revision>
  <cp:lastPrinted>2019-05-24T19:45:03Z</cp:lastPrinted>
  <dcterms:created xsi:type="dcterms:W3CDTF">2019-03-25T04:17:46Z</dcterms:created>
  <dcterms:modified xsi:type="dcterms:W3CDTF">2020-04-08T15:14:08Z</dcterms:modified>
</cp:coreProperties>
</file>