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60" r:id="rId2"/>
    <p:sldId id="278" r:id="rId3"/>
    <p:sldId id="271" r:id="rId4"/>
    <p:sldId id="280" r:id="rId5"/>
    <p:sldId id="309" r:id="rId6"/>
    <p:sldId id="315" r:id="rId7"/>
    <p:sldId id="302" r:id="rId8"/>
    <p:sldId id="314" r:id="rId9"/>
    <p:sldId id="310" r:id="rId10"/>
    <p:sldId id="312" r:id="rId11"/>
    <p:sldId id="273" r:id="rId12"/>
    <p:sldId id="301" r:id="rId13"/>
    <p:sldId id="296"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9AB22-1742-4A8D-8D50-0372FCE4D7D7}">
          <p14:sldIdLst>
            <p14:sldId id="260"/>
            <p14:sldId id="278"/>
          </p14:sldIdLst>
        </p14:section>
        <p14:section name="Untitled Section" id="{73C4AA03-BDDA-4D93-ADC3-42C175C1759F}">
          <p14:sldIdLst>
            <p14:sldId id="271"/>
            <p14:sldId id="280"/>
            <p14:sldId id="309"/>
            <p14:sldId id="315"/>
            <p14:sldId id="302"/>
            <p14:sldId id="314"/>
            <p14:sldId id="310"/>
            <p14:sldId id="312"/>
            <p14:sldId id="273"/>
            <p14:sldId id="301"/>
            <p14:sldId id="29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3536" autoAdjust="0"/>
  </p:normalViewPr>
  <p:slideViewPr>
    <p:cSldViewPr snapToGrid="0" snapToObjects="1" showGuides="1">
      <p:cViewPr varScale="1">
        <p:scale>
          <a:sx n="95" d="100"/>
          <a:sy n="95" d="100"/>
        </p:scale>
        <p:origin x="1158" y="66"/>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6/20/2024</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142106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13</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had several cases statewide and even in the district where E-76s were rejected last FFY because there were ongoing inactives.</a:t>
            </a:r>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Completion Report is due to Caltrans within six months of construction contract acceptance or the project becoming operable (open </a:t>
            </a:r>
            <a:r>
              <a:rPr lang="en-US" sz="1200"/>
              <a:t>to the public</a:t>
            </a:r>
            <a:r>
              <a:rPr lang="en-US" sz="1200" dirty="0"/>
              <a:t>), whichever comes sooner.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Final Delivery Report is due within 180 days of the conclusion of all remaining project activities beyond the acceptance of the construction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reports are due to the </a:t>
            </a:r>
            <a:r>
              <a:rPr lang="en-US" sz="1200" dirty="0" err="1"/>
              <a:t>CalSMART</a:t>
            </a:r>
            <a:r>
              <a:rPr lang="en-US" sz="1200" dirty="0"/>
              <a:t> online reporting tool and can only be submitted during an open reporting period.</a:t>
            </a:r>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2096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r>
              <a:rPr lang="en-US" sz="2400" dirty="0"/>
              <a:t>Caltrans HQ Local Assistance, CTC, and Caltrans Budgets are performing a reconciliation effort to address the various challenges resulting from the passing of the Fiscal Responsibility Act of 2023 and to develop a complete fiscal plan related to this effort. An update will be provided to all Districts, MPO’s, and RTPA’s once more information is available. </a:t>
            </a:r>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79819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310119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AF1602-38B5-4D7B-BD5F-B34689F967ED}" type="datetime1">
              <a:rPr lang="en-US" smtClean="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F2EF2-4693-4838-ABD2-2B5BE17A9513}" type="datetime1">
              <a:rPr lang="en-US" smtClean="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9D9DE-200E-4B25-82A6-266AD3436C87}" type="datetime1">
              <a:rPr lang="en-US" smtClean="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3BBC3-E2E7-491B-AD77-C459557C66B8}" type="datetime1">
              <a:rPr lang="en-US" smtClean="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75420-E763-45CE-88FB-80928CCA2D77}" type="datetime1">
              <a:rPr lang="en-US" smtClean="0"/>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39B21-B7FF-491D-8680-6A8A19E17C36}" type="datetime1">
              <a:rPr lang="en-US" smtClean="0"/>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59F78-2B4D-4F2E-9591-31E657513E22}" type="datetime1">
              <a:rPr lang="en-US" smtClean="0"/>
              <a:t>6/20/2024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BDDD3-3E63-4494-BF48-96ECBC684500}" type="datetime1">
              <a:rPr lang="en-US" smtClean="0"/>
              <a:t>6/20/2024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687EB-3787-4C84-BEDC-F2B6490317BE}" type="datetime1">
              <a:rPr lang="en-US" smtClean="0"/>
              <a:t>6/20/2024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07AAA-B84A-4EA0-977B-D83E9A8EB676}" type="datetime1">
              <a:rPr lang="en-US" smtClean="0"/>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C96C54-B4E1-4D07-8028-7C4EE1ED3F9F}" type="datetime1">
              <a:rPr lang="en-US" smtClean="0"/>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F845-F174-4101-A5CE-05B03DD742B3}" type="datetime1">
              <a:rPr lang="en-US" smtClean="0"/>
              <a:t>6/20/2024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a:extLst>
              <a:ext uri="{FF2B5EF4-FFF2-40B4-BE49-F238E27FC236}">
                <a16:creationId xmlns:a16="http://schemas.microsoft.com/office/drawing/2014/main" id="{0E4212DD-F172-5B13-74C5-5FE92378E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8741-3CFD-4BDF-A750-5AF75F29A0D0}" type="slidenum">
              <a:rPr lang="en-US" smtClean="0"/>
              <a:t>‹#›</a:t>
            </a:fld>
            <a:endParaRPr lang="en-US"/>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Kathleen.Nguyen@dot.ca.gov" TargetMode="External"/><Relationship Id="rId4" Type="http://schemas.openxmlformats.org/officeDocument/2006/relationships/hyperlink" Target="mailto:Jonathan.Lawhead@dot.c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pp.smartsheet.com/b/form/dd8ec43edae54b8aad35159cacec011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projects/projects-with-expiring-end-dat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a-ctap.org/" TargetMode="Externa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dot.ca.gov/programs/local-assistance/guidelines-and-procedures/local-assistance-procedures-manual-lapm" TargetMode="External"/><Relationship Id="rId5" Type="http://schemas.openxmlformats.org/officeDocument/2006/relationships/hyperlink" Target="https://www.localassistanceblog.com/local-assistance-training/" TargetMode="External"/><Relationship Id="rId4" Type="http://schemas.openxmlformats.org/officeDocument/2006/relationships/hyperlink" Target="https://caltap.org/training.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dot.ca.gov/programs/local-assistance/fed-and-state-programs/highway-safety-improvement-progra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cleancalifornia.dot.ca.gov/local-grants/local-grant-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catc.ca.gov/programs/local-transportation-climate-adaptation-progra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Jonathan </a:t>
            </a:r>
            <a:r>
              <a:rPr lang="en-US" sz="1900" b="1" dirty="0" err="1"/>
              <a:t>Lawhead</a:t>
            </a:r>
            <a:r>
              <a:rPr lang="en-US" sz="1900" b="1" dirty="0"/>
              <a:t>			Kathleen Nguyen</a:t>
            </a:r>
          </a:p>
          <a:p>
            <a:r>
              <a:rPr lang="en-US" sz="1900" dirty="0"/>
              <a:t>D12 Local Assistance Branch Chief (DLAE)	D12 Local Assistance Program Manager</a:t>
            </a:r>
          </a:p>
          <a:p>
            <a:r>
              <a:rPr lang="en-US" sz="1900" dirty="0"/>
              <a:t>Caltrans District 12			Caltrans District 12</a:t>
            </a:r>
          </a:p>
          <a:p>
            <a:r>
              <a:rPr lang="en-US" sz="1900" dirty="0">
                <a:hlinkClick r:id="rId4"/>
              </a:rPr>
              <a:t>Jonathan.Lawhead@dot.ca.gov</a:t>
            </a:r>
            <a:r>
              <a:rPr lang="en-US" sz="1900" dirty="0"/>
              <a:t> 		</a:t>
            </a:r>
            <a:r>
              <a:rPr lang="en-US" sz="1900" dirty="0">
                <a:hlinkClick r:id="rId5"/>
              </a:rPr>
              <a:t>Kathleen.Nguyen@dot.ca.gov</a:t>
            </a:r>
            <a:endParaRPr lang="en-US" sz="1900" dirty="0"/>
          </a:p>
          <a:p>
            <a:r>
              <a:rPr lang="en-US" sz="1800" dirty="0">
                <a:solidFill>
                  <a:srgbClr val="000000"/>
                </a:solidFill>
                <a:effectLst/>
                <a:latin typeface="Calibri" panose="020F0502020204030204" pitchFamily="34" charset="0"/>
                <a:ea typeface="Calibri" panose="020F0502020204030204" pitchFamily="34" charset="0"/>
              </a:rPr>
              <a:t>(424) 413-1124</a:t>
            </a:r>
            <a:r>
              <a:rPr lang="en-US" sz="1900" dirty="0"/>
              <a:t>				(805) 732-9777</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June 26, 2024</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PED Extension</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70567"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New way to request extensions for Project End Dates (PED)</a:t>
            </a:r>
          </a:p>
          <a:p>
            <a:pPr marL="742950" lvl="1" indent="-285750">
              <a:lnSpc>
                <a:spcPct val="150000"/>
              </a:lnSpc>
              <a:buFont typeface="Arial" panose="020B0604020202020204" pitchFamily="34" charset="0"/>
              <a:buChar char="•"/>
            </a:pPr>
            <a:r>
              <a:rPr lang="en-US" sz="2400" dirty="0"/>
              <a:t>Entirely online and replaces old E-76 system</a:t>
            </a:r>
          </a:p>
          <a:p>
            <a:pPr marL="742950" lvl="1" indent="-285750">
              <a:lnSpc>
                <a:spcPct val="150000"/>
              </a:lnSpc>
              <a:buFont typeface="Arial" panose="020B0604020202020204" pitchFamily="34" charset="0"/>
              <a:buChar char="•"/>
            </a:pPr>
            <a:r>
              <a:rPr lang="en-US" sz="2400" dirty="0"/>
              <a:t>Link: </a:t>
            </a:r>
            <a:r>
              <a:rPr lang="en-US" sz="2400" dirty="0">
                <a:hlinkClick r:id="rId3"/>
              </a:rPr>
              <a:t>https://app.smartsheet.com/b/form/dd8ec43edae54b8aad35159cacec011a</a:t>
            </a:r>
            <a:endParaRPr lang="en-US" sz="2400" dirty="0"/>
          </a:p>
          <a:p>
            <a:pPr marL="285750" indent="-285750">
              <a:lnSpc>
                <a:spcPct val="150000"/>
              </a:lnSpc>
              <a:buFont typeface="Arial" panose="020B0604020202020204" pitchFamily="34" charset="0"/>
              <a:buChar char="•"/>
            </a:pPr>
            <a:r>
              <a:rPr lang="en-US" sz="2400" dirty="0"/>
              <a:t>Work done after a PED cannot be reimbursed!</a:t>
            </a:r>
          </a:p>
          <a:p>
            <a:pPr marL="285750" indent="-285750">
              <a:lnSpc>
                <a:spcPct val="150000"/>
              </a:lnSpc>
              <a:buFont typeface="Arial" panose="020B0604020202020204" pitchFamily="34" charset="0"/>
              <a:buChar char="•"/>
            </a:pPr>
            <a:r>
              <a:rPr lang="en-US" sz="2400" dirty="0"/>
              <a:t>More info and a report listing upcoming PED expirations can be found here: </a:t>
            </a:r>
            <a:r>
              <a:rPr lang="en-US" sz="2400" dirty="0">
                <a:hlinkClick r:id="rId4"/>
              </a:rPr>
              <a:t>https://dot.ca.gov/programs/local-assistance/projects/projects-with-expiring-end-dates</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74E073DD-D9F3-DA21-1AF7-A16C3DA0429D}"/>
              </a:ext>
            </a:extLst>
          </p:cNvPr>
          <p:cNvSpPr txBox="1"/>
          <p:nvPr/>
        </p:nvSpPr>
        <p:spPr>
          <a:xfrm>
            <a:off x="11606380" y="6234466"/>
            <a:ext cx="301686"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357671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09F37781-89B8-6E94-AD19-2FCF330AAAD6}"/>
              </a:ext>
            </a:extLst>
          </p:cNvPr>
          <p:cNvSpPr txBox="1"/>
          <p:nvPr/>
        </p:nvSpPr>
        <p:spPr>
          <a:xfrm>
            <a:off x="11606380" y="6234466"/>
            <a:ext cx="301686" cy="369332"/>
          </a:xfrm>
          <a:prstGeom prst="rect">
            <a:avLst/>
          </a:prstGeom>
          <a:noFill/>
        </p:spPr>
        <p:txBody>
          <a:bodyPr wrap="none" rtlCol="0">
            <a:spAutoFit/>
          </a:bodyPr>
          <a:lstStyle/>
          <a:p>
            <a:r>
              <a:rPr lang="en-US" dirty="0"/>
              <a:t>9</a:t>
            </a:r>
          </a:p>
        </p:txBody>
      </p:sp>
      <p:pic>
        <p:nvPicPr>
          <p:cNvPr id="3" name="Picture 2">
            <a:extLst>
              <a:ext uri="{FF2B5EF4-FFF2-40B4-BE49-F238E27FC236}">
                <a16:creationId xmlns:a16="http://schemas.microsoft.com/office/drawing/2014/main" id="{2BC1B6F5-FC0B-0250-BD09-4D94C4B7A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42978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6709209" cy="584775"/>
          </a:xfrm>
          <a:prstGeom prst="rect">
            <a:avLst/>
          </a:prstGeom>
          <a:noFill/>
        </p:spPr>
        <p:txBody>
          <a:bodyPr wrap="none" rtlCol="0">
            <a:spAutoFit/>
          </a:bodyPr>
          <a:lstStyle/>
          <a:p>
            <a:r>
              <a:rPr lang="en-US" sz="3200" b="1" dirty="0"/>
              <a:t>References and Training Opportunities</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02105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Cooperative Training Assistance Program:</a:t>
            </a:r>
          </a:p>
          <a:p>
            <a:pPr marL="742950" lvl="1" indent="-285750">
              <a:lnSpc>
                <a:spcPct val="150000"/>
              </a:lnSpc>
              <a:buFont typeface="Arial" panose="020B0604020202020204" pitchFamily="34" charset="0"/>
              <a:buChar char="•"/>
            </a:pPr>
            <a:r>
              <a:rPr lang="en-US" sz="2400" dirty="0">
                <a:hlinkClick r:id="rId3"/>
              </a:rPr>
              <a:t>https://ca-ctap.org/</a:t>
            </a:r>
            <a:endParaRPr lang="en-US" sz="2400" dirty="0"/>
          </a:p>
          <a:p>
            <a:pPr marL="285750" indent="-285750">
              <a:lnSpc>
                <a:spcPct val="150000"/>
              </a:lnSpc>
              <a:buFont typeface="Arial" panose="020B0604020202020204" pitchFamily="34" charset="0"/>
              <a:buChar char="•"/>
            </a:pPr>
            <a:r>
              <a:rPr lang="en-US" sz="2400" dirty="0"/>
              <a:t>California LTAP training:</a:t>
            </a:r>
          </a:p>
          <a:p>
            <a:pPr marL="742950" lvl="1" indent="-285750">
              <a:lnSpc>
                <a:spcPct val="150000"/>
              </a:lnSpc>
              <a:buFont typeface="Arial" panose="020B0604020202020204" pitchFamily="34" charset="0"/>
              <a:buChar char="•"/>
            </a:pPr>
            <a:r>
              <a:rPr lang="en-US" sz="2400" dirty="0">
                <a:hlinkClick r:id="rId4"/>
              </a:rPr>
              <a:t>https://caltap.org/training.aspx</a:t>
            </a:r>
            <a:endParaRPr lang="en-US" sz="2400" dirty="0"/>
          </a:p>
          <a:p>
            <a:pPr marL="285750" indent="-285750">
              <a:lnSpc>
                <a:spcPct val="150000"/>
              </a:lnSpc>
              <a:buFont typeface="Arial" panose="020B0604020202020204" pitchFamily="34" charset="0"/>
              <a:buChar char="•"/>
            </a:pPr>
            <a:r>
              <a:rPr lang="en-US" sz="2400" dirty="0"/>
              <a:t>Local Assistance Blog:</a:t>
            </a:r>
          </a:p>
          <a:p>
            <a:pPr marL="742950" lvl="1" indent="-285750">
              <a:lnSpc>
                <a:spcPct val="150000"/>
              </a:lnSpc>
              <a:buFont typeface="Arial" panose="020B0604020202020204" pitchFamily="34" charset="0"/>
              <a:buChar char="•"/>
            </a:pPr>
            <a:r>
              <a:rPr lang="en-US" sz="2400" dirty="0">
                <a:hlinkClick r:id="rId5"/>
              </a:rPr>
              <a:t>https://www.localassistanceblog.com/local-assistance-training/</a:t>
            </a:r>
            <a:endParaRPr lang="en-US" sz="2400" dirty="0"/>
          </a:p>
          <a:p>
            <a:pPr marL="285750" indent="-285750">
              <a:lnSpc>
                <a:spcPct val="150000"/>
              </a:lnSpc>
              <a:buFont typeface="Arial" panose="020B0604020202020204" pitchFamily="34" charset="0"/>
              <a:buChar char="•"/>
            </a:pPr>
            <a:r>
              <a:rPr lang="en-US" sz="2400" dirty="0"/>
              <a:t>Local Assistance Procedures Manual (LAPM)</a:t>
            </a:r>
          </a:p>
          <a:p>
            <a:pPr marL="742950" lvl="1" indent="-285750">
              <a:lnSpc>
                <a:spcPct val="150000"/>
              </a:lnSpc>
              <a:buFont typeface="Arial" panose="020B0604020202020204" pitchFamily="34" charset="0"/>
              <a:buChar char="•"/>
            </a:pPr>
            <a:r>
              <a:rPr lang="en-US" sz="2400" dirty="0">
                <a:hlinkClick r:id="rId6"/>
              </a:rPr>
              <a:t>https://dot.ca.gov/programs/local-assistance/guidelines-and-procedures/local-assistance-procedures-manual-lapm</a:t>
            </a:r>
            <a:endParaRPr lang="en-US" sz="2400" dirty="0"/>
          </a:p>
        </p:txBody>
      </p:sp>
      <p:sp>
        <p:nvSpPr>
          <p:cNvPr id="2" name="TextBox 1">
            <a:extLst>
              <a:ext uri="{FF2B5EF4-FFF2-40B4-BE49-F238E27FC236}">
                <a16:creationId xmlns:a16="http://schemas.microsoft.com/office/drawing/2014/main" id="{8193B746-E7E5-2087-E20F-25B7B80FF13B}"/>
              </a:ext>
            </a:extLst>
          </p:cNvPr>
          <p:cNvSpPr txBox="1"/>
          <p:nvPr/>
        </p:nvSpPr>
        <p:spPr>
          <a:xfrm>
            <a:off x="11606380" y="6234466"/>
            <a:ext cx="418704" cy="369332"/>
          </a:xfrm>
          <a:prstGeom prst="rect">
            <a:avLst/>
          </a:prstGeom>
          <a:noFill/>
        </p:spPr>
        <p:txBody>
          <a:bodyPr wrap="none" rtlCol="0">
            <a:spAutoFit/>
          </a:bodyPr>
          <a:lstStyle/>
          <a:p>
            <a:r>
              <a:rPr lang="en-US" dirty="0"/>
              <a:t>10</a:t>
            </a:r>
          </a:p>
        </p:txBody>
      </p:sp>
      <p:pic>
        <p:nvPicPr>
          <p:cNvPr id="3" name="Picture 2">
            <a:extLst>
              <a:ext uri="{FF2B5EF4-FFF2-40B4-BE49-F238E27FC236}">
                <a16:creationId xmlns:a16="http://schemas.microsoft.com/office/drawing/2014/main" id="{9F2BAC02-D4C0-C1C0-0DC0-09296E817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52161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C6E3B5-A3CB-B049-97BD-2C943BFCFAC2}"/>
              </a:ext>
            </a:extLst>
          </p:cNvPr>
          <p:cNvSpPr txBox="1"/>
          <p:nvPr/>
        </p:nvSpPr>
        <p:spPr>
          <a:xfrm>
            <a:off x="11606380" y="6234466"/>
            <a:ext cx="418704" cy="369332"/>
          </a:xfrm>
          <a:prstGeom prst="rect">
            <a:avLst/>
          </a:prstGeom>
          <a:noFill/>
        </p:spPr>
        <p:txBody>
          <a:bodyPr wrap="none" rtlCol="0">
            <a:spAutoFit/>
          </a:bodyPr>
          <a:lstStyle/>
          <a:p>
            <a:r>
              <a:rPr lang="en-US" dirty="0"/>
              <a:t>11</a:t>
            </a:r>
          </a:p>
        </p:txBody>
      </p:sp>
      <p:pic>
        <p:nvPicPr>
          <p:cNvPr id="9" name="Picture 8">
            <a:extLst>
              <a:ext uri="{FF2B5EF4-FFF2-40B4-BE49-F238E27FC236}">
                <a16:creationId xmlns:a16="http://schemas.microsoft.com/office/drawing/2014/main" id="{8F53FC97-6D1C-0871-FA3F-EB161926EA17}"/>
              </a:ext>
            </a:extLst>
          </p:cNvPr>
          <p:cNvPicPr>
            <a:picLocks noChangeAspect="1"/>
          </p:cNvPicPr>
          <p:nvPr/>
        </p:nvPicPr>
        <p:blipFill>
          <a:blip r:embed="rId3"/>
          <a:stretch>
            <a:fillRect/>
          </a:stretch>
        </p:blipFill>
        <p:spPr>
          <a:xfrm>
            <a:off x="85883" y="557893"/>
            <a:ext cx="12020234" cy="5742214"/>
          </a:xfrm>
          <a:prstGeom prst="rect">
            <a:avLst/>
          </a:prstGeom>
        </p:spPr>
      </p:pic>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400" dirty="0"/>
              <a:t>PAGE  |	UPDATE ITEM			</a:t>
            </a:r>
          </a:p>
          <a:p>
            <a:pPr>
              <a:lnSpc>
                <a:spcPct val="90000"/>
              </a:lnSpc>
              <a:spcAft>
                <a:spcPts val="600"/>
              </a:spcAft>
            </a:pPr>
            <a:r>
              <a:rPr lang="en-US" sz="1400" dirty="0"/>
              <a:t>   1	CTC Meetings</a:t>
            </a:r>
          </a:p>
          <a:p>
            <a:pPr>
              <a:lnSpc>
                <a:spcPct val="90000"/>
              </a:lnSpc>
              <a:spcAft>
                <a:spcPts val="600"/>
              </a:spcAft>
            </a:pPr>
            <a:r>
              <a:rPr lang="en-US" sz="1400" dirty="0"/>
              <a:t>   2	Inactive Invoices</a:t>
            </a:r>
          </a:p>
          <a:p>
            <a:pPr>
              <a:lnSpc>
                <a:spcPct val="90000"/>
              </a:lnSpc>
              <a:spcAft>
                <a:spcPts val="600"/>
              </a:spcAft>
            </a:pPr>
            <a:r>
              <a:rPr lang="en-US" sz="1400" dirty="0"/>
              <a:t>   3	ATP</a:t>
            </a:r>
          </a:p>
          <a:p>
            <a:pPr>
              <a:lnSpc>
                <a:spcPct val="90000"/>
              </a:lnSpc>
              <a:spcAft>
                <a:spcPts val="600"/>
              </a:spcAft>
            </a:pPr>
            <a:r>
              <a:rPr lang="en-US" sz="1400" dirty="0"/>
              <a:t>   4	HSIP</a:t>
            </a:r>
          </a:p>
          <a:p>
            <a:pPr>
              <a:lnSpc>
                <a:spcPct val="90000"/>
              </a:lnSpc>
              <a:spcAft>
                <a:spcPts val="600"/>
              </a:spcAft>
            </a:pPr>
            <a:r>
              <a:rPr lang="en-US" sz="1400" dirty="0"/>
              <a:t>   5	Clean California</a:t>
            </a:r>
          </a:p>
          <a:p>
            <a:pPr>
              <a:lnSpc>
                <a:spcPct val="90000"/>
              </a:lnSpc>
              <a:spcAft>
                <a:spcPts val="600"/>
              </a:spcAft>
            </a:pPr>
            <a:r>
              <a:rPr lang="en-US" sz="1400" dirty="0"/>
              <a:t>   6	LTCAP</a:t>
            </a:r>
          </a:p>
          <a:p>
            <a:pPr>
              <a:lnSpc>
                <a:spcPct val="90000"/>
              </a:lnSpc>
              <a:spcAft>
                <a:spcPts val="600"/>
              </a:spcAft>
            </a:pPr>
            <a:r>
              <a:rPr lang="en-US" sz="1400" dirty="0"/>
              <a:t>   7	DBE/QAP</a:t>
            </a:r>
          </a:p>
          <a:p>
            <a:pPr>
              <a:lnSpc>
                <a:spcPct val="90000"/>
              </a:lnSpc>
              <a:spcAft>
                <a:spcPts val="600"/>
              </a:spcAft>
            </a:pPr>
            <a:r>
              <a:rPr lang="en-US" sz="1400" dirty="0"/>
              <a:t>   8	PED Extensions</a:t>
            </a:r>
          </a:p>
          <a:p>
            <a:pPr>
              <a:lnSpc>
                <a:spcPct val="90000"/>
              </a:lnSpc>
              <a:spcAft>
                <a:spcPts val="600"/>
              </a:spcAft>
            </a:pPr>
            <a:r>
              <a:rPr lang="en-US" sz="1400" dirty="0"/>
              <a:t>   9	Title VI </a:t>
            </a:r>
          </a:p>
          <a:p>
            <a:pPr>
              <a:lnSpc>
                <a:spcPct val="90000"/>
              </a:lnSpc>
              <a:spcAft>
                <a:spcPts val="600"/>
              </a:spcAft>
            </a:pPr>
            <a:r>
              <a:rPr lang="en-US" sz="1400" dirty="0"/>
              <a:t>   10	References and Training Opportunities</a:t>
            </a:r>
          </a:p>
          <a:p>
            <a:pPr>
              <a:lnSpc>
                <a:spcPct val="90000"/>
              </a:lnSpc>
              <a:spcAft>
                <a:spcPts val="600"/>
              </a:spcAft>
            </a:pPr>
            <a:r>
              <a:rPr lang="en-US" sz="1400" dirty="0"/>
              <a:t>   11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751769" cy="169706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Deadlines to submit allocations and time extensions to District 12 Local Assistance:</a:t>
            </a:r>
          </a:p>
          <a:p>
            <a:pPr marL="742950" lvl="1" indent="-285750">
              <a:lnSpc>
                <a:spcPct val="150000"/>
              </a:lnSpc>
              <a:buFont typeface="Arial" panose="020B0604020202020204" pitchFamily="34" charset="0"/>
              <a:buChar char="•"/>
            </a:pPr>
            <a:r>
              <a:rPr lang="en-US" sz="2400" b="1" dirty="0"/>
              <a:t>June 17, 2024 </a:t>
            </a:r>
            <a:r>
              <a:rPr lang="en-US" sz="2400" dirty="0"/>
              <a:t>for the August 2024 CTC Meeting</a:t>
            </a:r>
          </a:p>
          <a:p>
            <a:pPr marL="742950" lvl="1" indent="-285750">
              <a:lnSpc>
                <a:spcPct val="150000"/>
              </a:lnSpc>
              <a:buFont typeface="Arial" panose="020B0604020202020204" pitchFamily="34" charset="0"/>
              <a:buChar char="•"/>
            </a:pPr>
            <a:r>
              <a:rPr lang="en-US" sz="2400" b="1" dirty="0"/>
              <a:t>August 19, 2024 </a:t>
            </a:r>
            <a:r>
              <a:rPr lang="en-US" sz="2400" dirty="0"/>
              <a:t>for the October 2024 CTC Meeting</a:t>
            </a:r>
          </a:p>
        </p:txBody>
      </p:sp>
      <p:pic>
        <p:nvPicPr>
          <p:cNvPr id="3" name="Picture 2">
            <a:extLst>
              <a:ext uri="{FF2B5EF4-FFF2-40B4-BE49-F238E27FC236}">
                <a16:creationId xmlns:a16="http://schemas.microsoft.com/office/drawing/2014/main" id="{7D65E378-DE9E-3397-21F2-0E8E4A36F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13550866-41D7-4201-4B8F-370E10750369}"/>
              </a:ext>
            </a:extLst>
          </p:cNvPr>
          <p:cNvSpPr txBox="1"/>
          <p:nvPr/>
        </p:nvSpPr>
        <p:spPr>
          <a:xfrm>
            <a:off x="11606380" y="6234466"/>
            <a:ext cx="301686"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441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 to submit inactive invoices for next quarter is </a:t>
            </a:r>
            <a:r>
              <a:rPr lang="en-US" sz="2400" b="1" dirty="0"/>
              <a:t>August 23, 2024</a:t>
            </a:r>
            <a:endParaRPr lang="en-US" sz="2400" dirty="0"/>
          </a:p>
          <a:p>
            <a:pPr marL="285750" indent="-285750">
              <a:lnSpc>
                <a:spcPct val="150000"/>
              </a:lnSpc>
              <a:buFont typeface="Arial" panose="020B0604020202020204" pitchFamily="34" charset="0"/>
              <a:buChar char="•"/>
            </a:pPr>
            <a:r>
              <a:rPr lang="en-US" sz="2400" dirty="0"/>
              <a:t>New inactive quarter will begin on </a:t>
            </a:r>
            <a:r>
              <a:rPr lang="en-US" sz="2400" b="1" dirty="0"/>
              <a:t>July 1, 2024</a:t>
            </a:r>
            <a:endParaRPr lang="en-US" sz="2400" dirty="0"/>
          </a:p>
          <a:p>
            <a:pPr marL="285750" indent="-285750">
              <a:lnSpc>
                <a:spcPct val="150000"/>
              </a:lnSpc>
              <a:buFont typeface="Arial" panose="020B0604020202020204" pitchFamily="34" charset="0"/>
              <a:buChar char="•"/>
            </a:pPr>
            <a:r>
              <a:rPr lang="en-US" sz="2400" dirty="0"/>
              <a:t>Reminder letters will be sent out after the new quarter begins</a:t>
            </a:r>
          </a:p>
          <a:p>
            <a:pPr marL="285750" indent="-285750">
              <a:lnSpc>
                <a:spcPct val="150000"/>
              </a:lnSpc>
              <a:buFont typeface="Arial" panose="020B0604020202020204" pitchFamily="34" charset="0"/>
              <a:buChar char="•"/>
            </a:pPr>
            <a:r>
              <a:rPr lang="en-US" sz="2400" dirty="0"/>
              <a:t>Inactivity may prevent E-76s from being processed</a:t>
            </a:r>
          </a:p>
          <a:p>
            <a:pPr marL="285750" lvl="0" indent="-285750">
              <a:lnSpc>
                <a:spcPct val="150000"/>
              </a:lnSpc>
              <a:buFont typeface="Arial" panose="020B0604020202020204" pitchFamily="34" charset="0"/>
              <a:buChar char="•"/>
            </a:pPr>
            <a:r>
              <a:rPr lang="en-US" sz="2400" dirty="0"/>
              <a:t>The official inactive list can be viewed here:</a:t>
            </a:r>
          </a:p>
          <a:p>
            <a:pPr marL="742950" lvl="1" indent="-285750">
              <a:lnSpc>
                <a:spcPct val="150000"/>
              </a:lnSpc>
              <a:buFont typeface="Arial" panose="020B0604020202020204" pitchFamily="34" charset="0"/>
              <a:buChar char="•"/>
            </a:pPr>
            <a:r>
              <a:rPr lang="en-US" sz="2400" dirty="0">
                <a:hlinkClick r:id="rId3"/>
              </a:rPr>
              <a:t>https://dot.ca.gov/programs/local-assistance/projects/inactive-projects</a:t>
            </a:r>
            <a:endParaRPr lang="en-US" sz="2400" dirty="0"/>
          </a:p>
          <a:p>
            <a:pPr marL="285750" indent="-285750">
              <a:lnSpc>
                <a:spcPct val="150000"/>
              </a:lnSpc>
              <a:buFont typeface="Arial" panose="020B0604020202020204" pitchFamily="34" charset="0"/>
              <a:buChar char="•"/>
            </a:pPr>
            <a:r>
              <a:rPr lang="en-US" sz="2400" dirty="0"/>
              <a:t>If you have questions or issues with submitting invoices,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7F59346F-F5B7-59C3-3278-70825B17FA25}"/>
              </a:ext>
            </a:extLst>
          </p:cNvPr>
          <p:cNvSpPr txBox="1"/>
          <p:nvPr/>
        </p:nvSpPr>
        <p:spPr>
          <a:xfrm>
            <a:off x="11606380" y="6234466"/>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6377451" cy="584775"/>
          </a:xfrm>
          <a:prstGeom prst="rect">
            <a:avLst/>
          </a:prstGeom>
          <a:noFill/>
        </p:spPr>
        <p:txBody>
          <a:bodyPr wrap="none" rtlCol="0">
            <a:spAutoFit/>
          </a:bodyPr>
          <a:lstStyle/>
          <a:p>
            <a:r>
              <a:rPr lang="en-US" sz="3200" b="1" dirty="0"/>
              <a:t>Active Transportation Program (ATP)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0" y="1486200"/>
            <a:ext cx="11292005" cy="4524315"/>
          </a:xfrm>
          <a:prstGeom prst="rect">
            <a:avLst/>
          </a:prstGeom>
        </p:spPr>
        <p:txBody>
          <a:bodyPr wrap="square">
            <a:spAutoFit/>
          </a:bodyPr>
          <a:lstStyle/>
          <a:p>
            <a:pPr marL="342900" indent="-342900" fontAlgn="ctr">
              <a:spcAft>
                <a:spcPts val="1200"/>
              </a:spcAft>
              <a:buFont typeface="Arial" panose="020B0604020202020204" pitchFamily="34" charset="0"/>
              <a:buChar char="•"/>
            </a:pPr>
            <a:r>
              <a:rPr lang="en-US" sz="2400" b="1" dirty="0" err="1"/>
              <a:t>CalSMART</a:t>
            </a:r>
            <a:r>
              <a:rPr lang="en-US" sz="2400" b="1" dirty="0"/>
              <a:t> Reporting Requirements:</a:t>
            </a:r>
          </a:p>
          <a:p>
            <a:pPr marL="800100" lvl="1" indent="-342900" fontAlgn="ctr">
              <a:spcAft>
                <a:spcPts val="1200"/>
              </a:spcAft>
              <a:buFont typeface="Arial" panose="020B0604020202020204" pitchFamily="34" charset="0"/>
              <a:buChar char="•"/>
            </a:pPr>
            <a:r>
              <a:rPr lang="en-US" sz="2400" dirty="0"/>
              <a:t>Open for reporting June 16, 2024</a:t>
            </a:r>
          </a:p>
          <a:p>
            <a:pPr marL="800100" lvl="1" indent="-342900" fontAlgn="ctr">
              <a:spcAft>
                <a:spcPts val="1200"/>
              </a:spcAft>
              <a:buFont typeface="Arial" panose="020B0604020202020204" pitchFamily="34" charset="0"/>
              <a:buChar char="•"/>
            </a:pPr>
            <a:r>
              <a:rPr lang="en-US" sz="2400" dirty="0"/>
              <a:t>Quarterly progress reports due </a:t>
            </a:r>
            <a:r>
              <a:rPr lang="en-US" sz="2400" b="1" dirty="0">
                <a:solidFill>
                  <a:srgbClr val="FF0000"/>
                </a:solidFill>
              </a:rPr>
              <a:t>July 15, 2024</a:t>
            </a:r>
          </a:p>
          <a:p>
            <a:pPr marL="800100" lvl="1" indent="-342900" fontAlgn="ctr">
              <a:spcAft>
                <a:spcPts val="1200"/>
              </a:spcAft>
              <a:buFont typeface="Arial" panose="020B0604020202020204" pitchFamily="34" charset="0"/>
              <a:buChar char="•"/>
            </a:pPr>
            <a:r>
              <a:rPr lang="en-US" sz="2400" dirty="0"/>
              <a:t>Quarterly progress reports are required once a project is accepted into the ATP</a:t>
            </a:r>
          </a:p>
          <a:p>
            <a:pPr marL="800100" lvl="1" indent="-342900" fontAlgn="ctr">
              <a:spcAft>
                <a:spcPts val="1200"/>
              </a:spcAft>
              <a:buFont typeface="Arial" panose="020B0604020202020204" pitchFamily="34" charset="0"/>
              <a:buChar char="•"/>
            </a:pPr>
            <a:r>
              <a:rPr lang="en-US" sz="2400" dirty="0"/>
              <a:t>Completion Reports (CR) must be finalized and approved before the District can process your Final Report of Expenditures (FROE)</a:t>
            </a:r>
          </a:p>
          <a:p>
            <a:pPr marL="800100" lvl="1" indent="-342900" fontAlgn="ctr">
              <a:spcAft>
                <a:spcPts val="1200"/>
              </a:spcAft>
              <a:buFont typeface="Arial" panose="020B0604020202020204" pitchFamily="34" charset="0"/>
              <a:buChar char="•"/>
            </a:pPr>
            <a:r>
              <a:rPr lang="en-US" sz="2400" dirty="0"/>
              <a:t>Final Delivery Reports (FDR) will only be approved after the FROE has been processed</a:t>
            </a:r>
          </a:p>
          <a:p>
            <a:pPr marL="285750" indent="-285750">
              <a:spcAft>
                <a:spcPts val="1200"/>
              </a:spcAft>
              <a:buFont typeface="Arial" panose="020B0604020202020204" pitchFamily="34" charset="0"/>
              <a:buChar char="•"/>
            </a:pPr>
            <a:r>
              <a:rPr lang="en-US" dirty="0"/>
              <a:t>Caltrans’ ATP webpage: </a:t>
            </a:r>
            <a:r>
              <a:rPr lang="en-US" dirty="0">
                <a:hlinkClick r:id="rId3"/>
              </a:rPr>
              <a:t>https://dot.ca.gov/programs/local-assistance/fed-and-state-programs/active-transportation-program</a:t>
            </a:r>
            <a:endParaRPr lang="en-US"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274367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8158965" cy="584775"/>
          </a:xfrm>
          <a:prstGeom prst="rect">
            <a:avLst/>
          </a:prstGeom>
          <a:noFill/>
        </p:spPr>
        <p:txBody>
          <a:bodyPr wrap="none" rtlCol="0">
            <a:spAutoFit/>
          </a:bodyPr>
          <a:lstStyle/>
          <a:p>
            <a:r>
              <a:rPr lang="en-US" sz="3200" b="1" dirty="0"/>
              <a:t>Highway Safety Improvement Program (HSIP)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171079"/>
            <a:ext cx="10549110" cy="3913059"/>
          </a:xfrm>
          <a:prstGeom prst="rect">
            <a:avLst/>
          </a:prstGeom>
        </p:spPr>
        <p:txBody>
          <a:bodyPr wrap="square">
            <a:spAutoFit/>
          </a:bodyPr>
          <a:lstStyle/>
          <a:p>
            <a:pPr marL="342900" indent="-342900" rtl="0" fontAlgn="ctr">
              <a:lnSpc>
                <a:spcPct val="150000"/>
              </a:lnSpc>
              <a:spcBef>
                <a:spcPts val="0"/>
              </a:spcBef>
              <a:spcAft>
                <a:spcPts val="0"/>
              </a:spcAft>
              <a:buFont typeface="Arial" panose="020B0604020202020204" pitchFamily="34" charset="0"/>
              <a:buChar char="•"/>
            </a:pPr>
            <a:r>
              <a:rPr lang="en-US" sz="2400" b="1" i="0" dirty="0">
                <a:effectLst/>
              </a:rPr>
              <a:t>HSIP Cycle 12  </a:t>
            </a:r>
            <a:endParaRPr lang="en-US" sz="2400" b="0" i="0" dirty="0">
              <a:effectLst/>
            </a:endParaRP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Call-for-Projects</a:t>
            </a:r>
            <a:r>
              <a:rPr lang="en-US" sz="2400" b="0" i="0" dirty="0">
                <a:effectLst/>
              </a:rPr>
              <a:t> – May 6, 2024</a:t>
            </a: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Application deadline</a:t>
            </a:r>
            <a:r>
              <a:rPr lang="en-US" sz="2400" b="0" i="0" dirty="0">
                <a:effectLst/>
              </a:rPr>
              <a:t> – September 9, 2024</a:t>
            </a:r>
          </a:p>
          <a:p>
            <a:pPr marL="800100" lvl="1" indent="-342900" rtl="0" fontAlgn="ctr">
              <a:lnSpc>
                <a:spcPct val="150000"/>
              </a:lnSpc>
              <a:spcBef>
                <a:spcPts val="0"/>
              </a:spcBef>
              <a:spcAft>
                <a:spcPts val="0"/>
              </a:spcAft>
              <a:buFont typeface="Courier New" panose="02070309020205020404" pitchFamily="49" charset="0"/>
              <a:buChar char="o"/>
            </a:pPr>
            <a:r>
              <a:rPr lang="en-US" sz="2400" b="0" i="0" dirty="0">
                <a:effectLst/>
              </a:rPr>
              <a:t>Cycle 12 funds will be either state or federally funded</a:t>
            </a:r>
          </a:p>
          <a:p>
            <a:pPr marL="285750" indent="-285750">
              <a:lnSpc>
                <a:spcPct val="150000"/>
              </a:lnSpc>
              <a:buFont typeface="Arial" panose="020B0604020202020204" pitchFamily="34" charset="0"/>
              <a:buChar char="•"/>
            </a:pPr>
            <a:r>
              <a:rPr lang="en-US" sz="2400" dirty="0"/>
              <a:t>Information may be subject to change. For more info and guidance, please see Caltrans’ HSIP webpage: </a:t>
            </a:r>
            <a:r>
              <a:rPr lang="en-US" sz="2400" dirty="0">
                <a:hlinkClick r:id="rId3"/>
              </a:rPr>
              <a:t>https://dot.ca.gov/programs/local-assistance/fed-and-state-programs/highway-safety-improvement-program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9480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35906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Cycle 1 delivery deadline is </a:t>
            </a:r>
            <a:r>
              <a:rPr lang="en-US" sz="2400" b="1" dirty="0"/>
              <a:t>June 30, 2024</a:t>
            </a:r>
            <a:r>
              <a:rPr lang="en-US" sz="2400" dirty="0"/>
              <a:t>, without an extension</a:t>
            </a:r>
          </a:p>
          <a:p>
            <a:pPr marL="800100" lvl="1" indent="-342900">
              <a:lnSpc>
                <a:spcPct val="150000"/>
              </a:lnSpc>
              <a:buFont typeface="Arial" panose="020B0604020202020204" pitchFamily="34" charset="0"/>
              <a:buChar char="•"/>
            </a:pPr>
            <a:r>
              <a:rPr lang="en-US" sz="2400" dirty="0"/>
              <a:t>If an extension will be required, please reach out to your assigned Local Assistance Area Engineer ASAP</a:t>
            </a:r>
          </a:p>
          <a:p>
            <a:pPr marL="285750" indent="-285750">
              <a:lnSpc>
                <a:spcPct val="150000"/>
              </a:lnSpc>
              <a:buFont typeface="Arial" panose="020B0604020202020204" pitchFamily="34" charset="0"/>
              <a:buChar char="•"/>
            </a:pPr>
            <a:r>
              <a:rPr lang="en-US" sz="2400" dirty="0"/>
              <a:t>Please see the Clean CA webpage for more info and application guidelines: </a:t>
            </a:r>
            <a:r>
              <a:rPr lang="en-US" sz="2400" dirty="0">
                <a:hlinkClick r:id="rId3">
                  <a:extLst>
                    <a:ext uri="{A12FA001-AC4F-418D-AE19-62706E023703}">
                      <ahyp:hlinkClr xmlns:ahyp="http://schemas.microsoft.com/office/drawing/2018/hyperlinkcolor" val="tx"/>
                    </a:ext>
                  </a:extLst>
                </a:hlinkClick>
              </a:rPr>
              <a:t>https://cleancalifornia.dot.ca.gov/local-grants/local-grant-program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B68D932-FDF2-8CF8-7605-659DC27F133A}"/>
              </a:ext>
            </a:extLst>
          </p:cNvPr>
          <p:cNvSpPr txBox="1"/>
          <p:nvPr/>
        </p:nvSpPr>
        <p:spPr>
          <a:xfrm>
            <a:off x="11606380" y="6234466"/>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12981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10529031" cy="584775"/>
          </a:xfrm>
          <a:prstGeom prst="rect">
            <a:avLst/>
          </a:prstGeom>
          <a:noFill/>
        </p:spPr>
        <p:txBody>
          <a:bodyPr wrap="square" rtlCol="0">
            <a:spAutoFit/>
          </a:bodyPr>
          <a:lstStyle/>
          <a:p>
            <a:r>
              <a:rPr lang="en-US" sz="3200" b="1" dirty="0"/>
              <a:t>Local Transportation Climate Adaptation Program (LTCAP)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720034"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LTCAP Cycle 2</a:t>
            </a:r>
          </a:p>
          <a:p>
            <a:pPr marL="742950" lvl="1" indent="-285750">
              <a:lnSpc>
                <a:spcPct val="150000"/>
              </a:lnSpc>
              <a:buFont typeface="Arial" panose="020B0604020202020204" pitchFamily="34" charset="0"/>
              <a:buChar char="•"/>
            </a:pPr>
            <a:r>
              <a:rPr lang="en-US" sz="2400" dirty="0"/>
              <a:t>Call for Projects: June 27-28, 2024 - August 30, 2024</a:t>
            </a:r>
          </a:p>
          <a:p>
            <a:pPr marL="1200150" lvl="2" indent="-285750">
              <a:lnSpc>
                <a:spcPct val="150000"/>
              </a:lnSpc>
              <a:buFont typeface="Arial" panose="020B0604020202020204" pitchFamily="34" charset="0"/>
              <a:buChar char="•"/>
            </a:pPr>
            <a:r>
              <a:rPr lang="en-US" sz="2400" dirty="0"/>
              <a:t>Call for Projects closes August 30, 2024 by 11:59pm</a:t>
            </a:r>
          </a:p>
          <a:p>
            <a:pPr marL="285750" indent="-285750">
              <a:lnSpc>
                <a:spcPct val="150000"/>
              </a:lnSpc>
              <a:buFont typeface="Arial" panose="020B0604020202020204" pitchFamily="34" charset="0"/>
              <a:buChar char="•"/>
            </a:pPr>
            <a:r>
              <a:rPr lang="en-US" sz="2400" dirty="0"/>
              <a:t>Information may be subject to change. For more info and guidance, please see Caltrans’ LTCAP webpage: </a:t>
            </a:r>
            <a:r>
              <a:rPr lang="en-US" sz="2400" dirty="0">
                <a:hlinkClick r:id="rId3"/>
              </a:rPr>
              <a:t>https://catc.ca.gov/programs/local-transportation-climate-adaptation-program</a:t>
            </a:r>
            <a:endParaRPr lang="en-US" sz="2400" dirty="0"/>
          </a:p>
          <a:p>
            <a:pPr marL="285750" indent="-285750">
              <a:lnSpc>
                <a:spcPct val="150000"/>
              </a:lnSpc>
              <a:buFont typeface="Arial" panose="020B0604020202020204" pitchFamily="34" charset="0"/>
              <a:buChar char="•"/>
            </a:pP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73DB25F-CBDB-4EDF-A05C-71BCC918749D}"/>
              </a:ext>
            </a:extLst>
          </p:cNvPr>
          <p:cNvSpPr txBox="1"/>
          <p:nvPr/>
        </p:nvSpPr>
        <p:spPr>
          <a:xfrm>
            <a:off x="11606380" y="6234466"/>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290337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DBE/QAP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Quality Assurance Program (QAP) forms need to be updated and approved every 5 years</a:t>
            </a:r>
          </a:p>
          <a:p>
            <a:pPr marL="285750" indent="-285750">
              <a:lnSpc>
                <a:spcPct val="150000"/>
              </a:lnSpc>
              <a:buFont typeface="Arial" panose="020B0604020202020204" pitchFamily="34" charset="0"/>
              <a:buChar char="•"/>
            </a:pPr>
            <a:r>
              <a:rPr lang="en-US" sz="2400" dirty="0"/>
              <a:t>QAP forms and annual DBE Forms need to be up to date and on file with Caltrans D12 Local Assistance in order to process E-76s and receive federal funding</a:t>
            </a:r>
          </a:p>
          <a:p>
            <a:pPr marL="285750" indent="-285750">
              <a:lnSpc>
                <a:spcPct val="150000"/>
              </a:lnSpc>
              <a:buFont typeface="Arial" panose="020B0604020202020204" pitchFamily="34" charset="0"/>
              <a:buChar char="•"/>
            </a:pPr>
            <a:r>
              <a:rPr lang="en-US" sz="2400" dirty="0"/>
              <a:t>If you have questions or issues with submitting DBE/QAP forms,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18617DD8-1EA6-23D1-E8EB-C40C44CB986E}"/>
              </a:ext>
            </a:extLst>
          </p:cNvPr>
          <p:cNvSpPr txBox="1"/>
          <p:nvPr/>
        </p:nvSpPr>
        <p:spPr>
          <a:xfrm>
            <a:off x="11606380" y="6234466"/>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686118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57557688A97546AF1F8FBBED97DB03" ma:contentTypeVersion="16" ma:contentTypeDescription="Create a new document." ma:contentTypeScope="" ma:versionID="ee0991936434f34ed4b234bd62813ee8">
  <xsd:schema xmlns:xsd="http://www.w3.org/2001/XMLSchema" xmlns:xs="http://www.w3.org/2001/XMLSchema" xmlns:p="http://schemas.microsoft.com/office/2006/metadata/properties" xmlns:ns2="1e1dc542-75eb-45f0-9fdd-5998fb09abe7" xmlns:ns3="9227866e-a468-4e42-a6ab-585e5e9586f8" xmlns:ns4="17ef6b0a-f452-41e6-99fb-21ad9387609e" targetNamespace="http://schemas.microsoft.com/office/2006/metadata/properties" ma:root="true" ma:fieldsID="e151414c18099f9ca762cd60994e2789" ns2:_="" ns3:_="" ns4:_="">
    <xsd:import namespace="1e1dc542-75eb-45f0-9fdd-5998fb09abe7"/>
    <xsd:import namespace="9227866e-a468-4e42-a6ab-585e5e9586f8"/>
    <xsd:import namespace="17ef6b0a-f452-41e6-99fb-21ad938760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dc542-75eb-45f0-9fdd-5998fb09a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e518604-5b86-4bae-99b2-c365c03cd95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27866e-a468-4e42-a6ab-585e5e9586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ef6b0a-f452-41e6-99fb-21ad9387609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f1183d6-2bdd-466f-8462-3c86d467214b}" ma:internalName="TaxCatchAll" ma:showField="CatchAllData" ma:web="9227866e-a468-4e42-a6ab-585e5e9586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1dc542-75eb-45f0-9fdd-5998fb09abe7">
      <Terms xmlns="http://schemas.microsoft.com/office/infopath/2007/PartnerControls"/>
    </lcf76f155ced4ddcb4097134ff3c332f>
    <TaxCatchAll xmlns="17ef6b0a-f452-41e6-99fb-21ad9387609e" xsi:nil="true"/>
  </documentManagement>
</p:properties>
</file>

<file path=customXml/itemProps1.xml><?xml version="1.0" encoding="utf-8"?>
<ds:datastoreItem xmlns:ds="http://schemas.openxmlformats.org/officeDocument/2006/customXml" ds:itemID="{72E4ADF9-E69E-41F2-AC14-6A068EEC275F}"/>
</file>

<file path=customXml/itemProps2.xml><?xml version="1.0" encoding="utf-8"?>
<ds:datastoreItem xmlns:ds="http://schemas.openxmlformats.org/officeDocument/2006/customXml" ds:itemID="{5B3BB0A8-2D9D-4881-B42C-7A22F79A2ADE}"/>
</file>

<file path=customXml/itemProps3.xml><?xml version="1.0" encoding="utf-8"?>
<ds:datastoreItem xmlns:ds="http://schemas.openxmlformats.org/officeDocument/2006/customXml" ds:itemID="{3E92DF7A-7705-4A78-ABDE-176BB044AB9D}"/>
</file>

<file path=docProps/app.xml><?xml version="1.0" encoding="utf-8"?>
<Properties xmlns="http://schemas.openxmlformats.org/officeDocument/2006/extended-properties" xmlns:vt="http://schemas.openxmlformats.org/officeDocument/2006/docPropsVTypes">
  <TotalTime>42458</TotalTime>
  <Words>1101</Words>
  <Application>Microsoft Office PowerPoint</Application>
  <PresentationFormat>Widescreen</PresentationFormat>
  <Paragraphs>127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Lawhead, Jonathan@DOT</cp:lastModifiedBy>
  <cp:revision>1222</cp:revision>
  <cp:lastPrinted>2019-05-24T19:45:03Z</cp:lastPrinted>
  <dcterms:created xsi:type="dcterms:W3CDTF">2019-03-25T04:17:46Z</dcterms:created>
  <dcterms:modified xsi:type="dcterms:W3CDTF">2024-06-20T23:27:51Z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0x0101006857557688A97546AF1F8FBBED97DB03</vt:lpwstr>
  </property>
</Properties>
</file>