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260" r:id="rId2"/>
    <p:sldId id="278" r:id="rId3"/>
    <p:sldId id="271" r:id="rId4"/>
    <p:sldId id="280" r:id="rId5"/>
    <p:sldId id="309" r:id="rId6"/>
    <p:sldId id="315" r:id="rId7"/>
    <p:sldId id="302" r:id="rId8"/>
    <p:sldId id="310" r:id="rId9"/>
    <p:sldId id="312" r:id="rId10"/>
    <p:sldId id="314" r:id="rId11"/>
    <p:sldId id="301" r:id="rId12"/>
    <p:sldId id="273" r:id="rId13"/>
    <p:sldId id="296" r:id="rId1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19AB22-1742-4A8D-8D50-0372FCE4D7D7}">
          <p14:sldIdLst>
            <p14:sldId id="260"/>
            <p14:sldId id="278"/>
          </p14:sldIdLst>
        </p14:section>
        <p14:section name="Untitled Section" id="{73C4AA03-BDDA-4D93-ADC3-42C175C1759F}">
          <p14:sldIdLst>
            <p14:sldId id="271"/>
            <p14:sldId id="280"/>
            <p14:sldId id="309"/>
            <p14:sldId id="315"/>
            <p14:sldId id="302"/>
            <p14:sldId id="310"/>
            <p14:sldId id="312"/>
            <p14:sldId id="314"/>
            <p14:sldId id="301"/>
            <p14:sldId id="273"/>
            <p14:sldId id="296"/>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1B0"/>
    <a:srgbClr val="009DDC"/>
    <a:srgbClr val="008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83536" autoAdjust="0"/>
  </p:normalViewPr>
  <p:slideViewPr>
    <p:cSldViewPr snapToGrid="0" snapToObjects="1" showGuides="1">
      <p:cViewPr varScale="1">
        <p:scale>
          <a:sx n="95" d="100"/>
          <a:sy n="95" d="100"/>
        </p:scale>
        <p:origin x="1158" y="66"/>
      </p:cViewPr>
      <p:guideLst>
        <p:guide orient="horz" pos="2184"/>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786"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79"/>
          </a:xfrm>
          <a:prstGeom prst="rect">
            <a:avLst/>
          </a:prstGeom>
        </p:spPr>
        <p:txBody>
          <a:bodyPr vert="horz" lIns="93932" tIns="46966" rIns="93932" bIns="46966" rtlCol="0"/>
          <a:lstStyle>
            <a:lvl1pPr algn="r">
              <a:defRPr sz="1200"/>
            </a:lvl1pPr>
          </a:lstStyle>
          <a:p>
            <a:fld id="{686E8CED-6AC1-FA4C-AF78-340488CF9804}" type="datetimeFigureOut">
              <a:rPr lang="en-US" smtClean="0"/>
              <a:t>4/18/2024</a:t>
            </a:fld>
            <a:endParaRPr lang="en-US" dirty="0"/>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B2135FCF-C500-D947-9E76-99E2A30138CE}" type="slidenum">
              <a:rPr lang="en-US" smtClean="0"/>
              <a:t>‹#›</a:t>
            </a:fld>
            <a:endParaRPr lang="en-US" dirty="0"/>
          </a:p>
        </p:txBody>
      </p:sp>
    </p:spTree>
    <p:extLst>
      <p:ext uri="{BB962C8B-B14F-4D97-AF65-F5344CB8AC3E}">
        <p14:creationId xmlns:p14="http://schemas.microsoft.com/office/powerpoint/2010/main" val="198095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a:t>
            </a:fld>
            <a:endParaRPr lang="en-US" dirty="0"/>
          </a:p>
        </p:txBody>
      </p:sp>
    </p:spTree>
    <p:extLst>
      <p:ext uri="{BB962C8B-B14F-4D97-AF65-F5344CB8AC3E}">
        <p14:creationId xmlns:p14="http://schemas.microsoft.com/office/powerpoint/2010/main" val="66850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r>
              <a:rPr lang="en-US" sz="2400" dirty="0"/>
              <a:t>Caltrans HQ Local Assistance, CTC, and Caltrans Budgets are performing a reconciliation effort to address the various challenges resulting from the passing of the Fiscal Responsibility Act of 2023 and to develop a complete fiscal plan related to this effort. An update will be provided to all Districts, MPO’s, and RTPA’s once more information is available. </a:t>
            </a:r>
          </a:p>
        </p:txBody>
      </p:sp>
      <p:sp>
        <p:nvSpPr>
          <p:cNvPr id="4" name="Slide Number Placeholder 3"/>
          <p:cNvSpPr>
            <a:spLocks noGrp="1"/>
          </p:cNvSpPr>
          <p:nvPr>
            <p:ph type="sldNum" sz="quarter" idx="5"/>
          </p:nvPr>
        </p:nvSpPr>
        <p:spPr/>
        <p:txBody>
          <a:bodyPr/>
          <a:lstStyle/>
          <a:p>
            <a:fld id="{B2135FCF-C500-D947-9E76-99E2A30138CE}" type="slidenum">
              <a:rPr lang="en-US" smtClean="0"/>
              <a:t>10</a:t>
            </a:fld>
            <a:endParaRPr lang="en-US" dirty="0"/>
          </a:p>
        </p:txBody>
      </p:sp>
    </p:spTree>
    <p:extLst>
      <p:ext uri="{BB962C8B-B14F-4D97-AF65-F5344CB8AC3E}">
        <p14:creationId xmlns:p14="http://schemas.microsoft.com/office/powerpoint/2010/main" val="3798192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11</a:t>
            </a:fld>
            <a:endParaRPr lang="en-US" dirty="0"/>
          </a:p>
        </p:txBody>
      </p:sp>
    </p:spTree>
    <p:extLst>
      <p:ext uri="{BB962C8B-B14F-4D97-AF65-F5344CB8AC3E}">
        <p14:creationId xmlns:p14="http://schemas.microsoft.com/office/powerpoint/2010/main" val="1783453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12</a:t>
            </a:fld>
            <a:endParaRPr lang="en-US" dirty="0"/>
          </a:p>
        </p:txBody>
      </p:sp>
    </p:spTree>
    <p:extLst>
      <p:ext uri="{BB962C8B-B14F-4D97-AF65-F5344CB8AC3E}">
        <p14:creationId xmlns:p14="http://schemas.microsoft.com/office/powerpoint/2010/main" val="3346510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5FCF-C500-D947-9E76-99E2A30138CE}" type="slidenum">
              <a:rPr lang="en-US" smtClean="0"/>
              <a:t>13</a:t>
            </a:fld>
            <a:endParaRPr lang="en-US" dirty="0"/>
          </a:p>
        </p:txBody>
      </p:sp>
    </p:spTree>
    <p:extLst>
      <p:ext uri="{BB962C8B-B14F-4D97-AF65-F5344CB8AC3E}">
        <p14:creationId xmlns:p14="http://schemas.microsoft.com/office/powerpoint/2010/main" val="307561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2</a:t>
            </a:fld>
            <a:endParaRPr lang="en-US" dirty="0"/>
          </a:p>
        </p:txBody>
      </p:sp>
    </p:spTree>
    <p:extLst>
      <p:ext uri="{BB962C8B-B14F-4D97-AF65-F5344CB8AC3E}">
        <p14:creationId xmlns:p14="http://schemas.microsoft.com/office/powerpoint/2010/main" val="195537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3</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have had several cases statewide and even in the district where E-76s were rejected last FFY because there were ongoing inactives.</a:t>
            </a:r>
          </a:p>
        </p:txBody>
      </p:sp>
      <p:sp>
        <p:nvSpPr>
          <p:cNvPr id="4" name="Slide Number Placeholder 3"/>
          <p:cNvSpPr>
            <a:spLocks noGrp="1"/>
          </p:cNvSpPr>
          <p:nvPr>
            <p:ph type="sldNum" sz="quarter" idx="5"/>
          </p:nvPr>
        </p:nvSpPr>
        <p:spPr/>
        <p:txBody>
          <a:bodyPr/>
          <a:lstStyle/>
          <a:p>
            <a:fld id="{B2135FCF-C500-D947-9E76-99E2A30138CE}" type="slidenum">
              <a:rPr lang="en-US" smtClean="0"/>
              <a:t>4</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Project progress reporting is required and non-compliance will result in ineligibility for future allocations or programming actions until issues are corrected.</a:t>
            </a:r>
            <a:endParaRPr lang="en-US" sz="1200" b="0" i="0" dirty="0">
              <a:effectLst/>
            </a:endParaRPr>
          </a:p>
          <a:p>
            <a:endParaRPr lang="en-US" sz="1200" b="0" u="none" baseline="0" dirty="0"/>
          </a:p>
        </p:txBody>
      </p:sp>
      <p:sp>
        <p:nvSpPr>
          <p:cNvPr id="4" name="Slide Number Placeholder 3"/>
          <p:cNvSpPr>
            <a:spLocks noGrp="1"/>
          </p:cNvSpPr>
          <p:nvPr>
            <p:ph type="sldNum" sz="quarter" idx="5"/>
          </p:nvPr>
        </p:nvSpPr>
        <p:spPr/>
        <p:txBody>
          <a:bodyPr/>
          <a:lstStyle/>
          <a:p>
            <a:fld id="{B2135FCF-C500-D947-9E76-99E2A30138CE}" type="slidenum">
              <a:rPr lang="en-US" smtClean="0"/>
              <a:t>5</a:t>
            </a:fld>
            <a:endParaRPr lang="en-US" dirty="0"/>
          </a:p>
        </p:txBody>
      </p:sp>
    </p:spTree>
    <p:extLst>
      <p:ext uri="{BB962C8B-B14F-4D97-AF65-F5344CB8AC3E}">
        <p14:creationId xmlns:p14="http://schemas.microsoft.com/office/powerpoint/2010/main" val="1828696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baseline="0" dirty="0"/>
          </a:p>
        </p:txBody>
      </p:sp>
      <p:sp>
        <p:nvSpPr>
          <p:cNvPr id="4" name="Slide Number Placeholder 3"/>
          <p:cNvSpPr>
            <a:spLocks noGrp="1"/>
          </p:cNvSpPr>
          <p:nvPr>
            <p:ph type="sldNum" sz="quarter" idx="5"/>
          </p:nvPr>
        </p:nvSpPr>
        <p:spPr/>
        <p:txBody>
          <a:bodyPr/>
          <a:lstStyle/>
          <a:p>
            <a:fld id="{B2135FCF-C500-D947-9E76-99E2A30138CE}" type="slidenum">
              <a:rPr lang="en-US" smtClean="0"/>
              <a:t>6</a:t>
            </a:fld>
            <a:endParaRPr lang="en-US" dirty="0"/>
          </a:p>
        </p:txBody>
      </p:sp>
    </p:spTree>
    <p:extLst>
      <p:ext uri="{BB962C8B-B14F-4D97-AF65-F5344CB8AC3E}">
        <p14:creationId xmlns:p14="http://schemas.microsoft.com/office/powerpoint/2010/main" val="2096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7</a:t>
            </a:fld>
            <a:endParaRPr lang="en-US" dirty="0"/>
          </a:p>
        </p:txBody>
      </p:sp>
    </p:spTree>
    <p:extLst>
      <p:ext uri="{BB962C8B-B14F-4D97-AF65-F5344CB8AC3E}">
        <p14:creationId xmlns:p14="http://schemas.microsoft.com/office/powerpoint/2010/main" val="3404511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8</a:t>
            </a:fld>
            <a:endParaRPr lang="en-US" dirty="0"/>
          </a:p>
        </p:txBody>
      </p:sp>
    </p:spTree>
    <p:extLst>
      <p:ext uri="{BB962C8B-B14F-4D97-AF65-F5344CB8AC3E}">
        <p14:creationId xmlns:p14="http://schemas.microsoft.com/office/powerpoint/2010/main" val="3101192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9</a:t>
            </a:fld>
            <a:endParaRPr lang="en-US" dirty="0"/>
          </a:p>
        </p:txBody>
      </p:sp>
    </p:spTree>
    <p:extLst>
      <p:ext uri="{BB962C8B-B14F-4D97-AF65-F5344CB8AC3E}">
        <p14:creationId xmlns:p14="http://schemas.microsoft.com/office/powerpoint/2010/main" val="142106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9AF1602-38B5-4D7B-BD5F-B34689F967ED}" type="datetime1">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507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F2EF2-4693-4838-ABD2-2B5BE17A9513}" type="datetime1">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7422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9D9DE-200E-4B25-82A6-266AD3436C87}" type="datetime1">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156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C3BBC3-E2E7-491B-AD77-C459557C66B8}" type="datetime1">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21929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075420-E763-45CE-88FB-80928CCA2D77}" type="datetime1">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47247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F39B21-B7FF-491D-8680-6A8A19E17C36}" type="datetime1">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30653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F59F78-2B4D-4F2E-9591-31E657513E22}" type="datetime1">
              <a:rPr lang="en-US" smtClean="0"/>
              <a:t>4/18/2024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723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4BDDD3-3E63-4494-BF48-96ECBC684500}" type="datetime1">
              <a:rPr lang="en-US" smtClean="0"/>
              <a:t>4/18/2024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208671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687EB-3787-4C84-BEDC-F2B6490317BE}" type="datetime1">
              <a:rPr lang="en-US" smtClean="0"/>
              <a:t>4/18/2024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3822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307AAA-B84A-4EA0-977B-D83E9A8EB676}" type="datetime1">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88124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C96C54-B4E1-4D07-8028-7C4EE1ED3F9F}" type="datetime1">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65079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FF845-F174-4101-A5CE-05B03DD742B3}" type="datetime1">
              <a:rPr lang="en-US" smtClean="0"/>
              <a:t>4/18/2024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a:extLst>
              <a:ext uri="{FF2B5EF4-FFF2-40B4-BE49-F238E27FC236}">
                <a16:creationId xmlns:a16="http://schemas.microsoft.com/office/drawing/2014/main" id="{0E4212DD-F172-5B13-74C5-5FE92378ED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38741-3CFD-4BDF-A750-5AF75F29A0D0}" type="slidenum">
              <a:rPr lang="en-US" smtClean="0"/>
              <a:t>‹#›</a:t>
            </a:fld>
            <a:endParaRPr lang="en-US"/>
          </a:p>
        </p:txBody>
      </p:sp>
    </p:spTree>
    <p:extLst>
      <p:ext uri="{BB962C8B-B14F-4D97-AF65-F5344CB8AC3E}">
        <p14:creationId xmlns:p14="http://schemas.microsoft.com/office/powerpoint/2010/main" val="1265129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Kathleen.Nguyen@dot.ca.gov" TargetMode="External"/><Relationship Id="rId4" Type="http://schemas.openxmlformats.org/officeDocument/2006/relationships/hyperlink" Target="mailto:Jonathan.Lawhead@dot.c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ca-ctap.org/" TargetMode="External"/><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dot.ca.gov/programs/local-assistance/guidelines-and-procedures/local-assistance-procedures-manual-lapm" TargetMode="External"/><Relationship Id="rId5" Type="http://schemas.openxmlformats.org/officeDocument/2006/relationships/hyperlink" Target="https://www.localassistanceblog.com/local-assistance-training/" TargetMode="External"/><Relationship Id="rId4" Type="http://schemas.openxmlformats.org/officeDocument/2006/relationships/hyperlink" Target="https://caltap.org/training.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ot.ca.gov/programs/local-assistance/projects/inactive-project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dot.ca.gov/programs/local-assistance/fed-and-state-programs/active-transportation-progra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dot.ca.gov/programs/local-assistance/fed-and-state-programs/highway-safety-improvement-progra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cleancalifornia.dot.ca.gov/local-grants/local-grant-progra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app.smartsheet.com/b/form/dd8ec43edae54b8aad35159cacec011a"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dot.ca.gov/programs/local-assistance/projects/projects-with-expiring-end-dat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2FA3D0-E97A-49CF-87B0-E0B7C812E45A}"/>
              </a:ext>
            </a:extLst>
          </p:cNvPr>
          <p:cNvSpPr/>
          <p:nvPr/>
        </p:nvSpPr>
        <p:spPr>
          <a:xfrm>
            <a:off x="1164771" y="3012293"/>
            <a:ext cx="9885965" cy="1763375"/>
          </a:xfrm>
          <a:prstGeom prst="rect">
            <a:avLst/>
          </a:prstGeom>
          <a:solidFill>
            <a:srgbClr val="0000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Rectangle 6"/>
          <p:cNvSpPr/>
          <p:nvPr/>
        </p:nvSpPr>
        <p:spPr>
          <a:xfrm>
            <a:off x="304800" y="203200"/>
            <a:ext cx="11582400" cy="64685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92" y="1281824"/>
            <a:ext cx="5541470" cy="1150480"/>
          </a:xfrm>
          <a:prstGeom prst="rect">
            <a:avLst/>
          </a:prstGeom>
        </p:spPr>
      </p:pic>
      <p:sp>
        <p:nvSpPr>
          <p:cNvPr id="14" name="TextBox 13"/>
          <p:cNvSpPr txBox="1"/>
          <p:nvPr/>
        </p:nvSpPr>
        <p:spPr>
          <a:xfrm>
            <a:off x="1190066" y="4938902"/>
            <a:ext cx="8971767" cy="2723823"/>
          </a:xfrm>
          <a:prstGeom prst="rect">
            <a:avLst/>
          </a:prstGeom>
          <a:noFill/>
        </p:spPr>
        <p:txBody>
          <a:bodyPr wrap="square" rtlCol="0">
            <a:spAutoFit/>
          </a:bodyPr>
          <a:lstStyle/>
          <a:p>
            <a:r>
              <a:rPr lang="en-US" sz="1900" b="1" dirty="0"/>
              <a:t>Jonathan </a:t>
            </a:r>
            <a:r>
              <a:rPr lang="en-US" sz="1900" b="1" dirty="0" err="1"/>
              <a:t>Lawhead</a:t>
            </a:r>
            <a:r>
              <a:rPr lang="en-US" sz="1900" b="1" dirty="0"/>
              <a:t>			Kathleen Nguyen</a:t>
            </a:r>
          </a:p>
          <a:p>
            <a:r>
              <a:rPr lang="en-US" sz="1900" dirty="0"/>
              <a:t>D12 Local Assistance Branch Chief (DLAE)	D12 Local Assistance Program Manager</a:t>
            </a:r>
          </a:p>
          <a:p>
            <a:r>
              <a:rPr lang="en-US" sz="1900" dirty="0"/>
              <a:t>Caltrans District 12			Caltrans District 12</a:t>
            </a:r>
          </a:p>
          <a:p>
            <a:r>
              <a:rPr lang="en-US" sz="1900" dirty="0">
                <a:hlinkClick r:id="rId4"/>
              </a:rPr>
              <a:t>Jonathan.Lawhead@dot.ca.gov</a:t>
            </a:r>
            <a:r>
              <a:rPr lang="en-US" sz="1900" dirty="0"/>
              <a:t> 		</a:t>
            </a:r>
            <a:r>
              <a:rPr lang="en-US" sz="1900" dirty="0">
                <a:hlinkClick r:id="rId5"/>
              </a:rPr>
              <a:t>Kathleen.Nguyen@dot.ca.gov</a:t>
            </a:r>
            <a:endParaRPr lang="en-US" sz="1900" dirty="0"/>
          </a:p>
          <a:p>
            <a:r>
              <a:rPr lang="en-US" sz="1800" dirty="0">
                <a:solidFill>
                  <a:srgbClr val="000000"/>
                </a:solidFill>
                <a:effectLst/>
                <a:latin typeface="Calibri" panose="020F0502020204030204" pitchFamily="34" charset="0"/>
                <a:ea typeface="Calibri" panose="020F0502020204030204" pitchFamily="34" charset="0"/>
              </a:rPr>
              <a:t>(424) 413-1124</a:t>
            </a:r>
            <a:r>
              <a:rPr lang="en-US" sz="1900" dirty="0"/>
              <a:t>				(805) 732-9777</a:t>
            </a:r>
          </a:p>
          <a:p>
            <a:pPr marL="342900" indent="-342900">
              <a:buFont typeface="Arial" charset="0"/>
              <a:buChar char="•"/>
            </a:pPr>
            <a:endParaRPr lang="en-US" sz="1900" dirty="0"/>
          </a:p>
          <a:p>
            <a:pPr marL="342900" indent="-342900">
              <a:buFont typeface="Arial" charset="0"/>
              <a:buChar char="•"/>
            </a:pPr>
            <a:endParaRPr lang="en-US" sz="1900" dirty="0"/>
          </a:p>
          <a:p>
            <a:endParaRPr lang="en-US" sz="1900" dirty="0"/>
          </a:p>
          <a:p>
            <a:endParaRPr lang="en-US" sz="1900" dirty="0"/>
          </a:p>
        </p:txBody>
      </p:sp>
      <p:sp>
        <p:nvSpPr>
          <p:cNvPr id="4" name="TextBox 3">
            <a:extLst>
              <a:ext uri="{FF2B5EF4-FFF2-40B4-BE49-F238E27FC236}">
                <a16:creationId xmlns:a16="http://schemas.microsoft.com/office/drawing/2014/main" id="{5B12C611-E6AB-41D5-BDD1-C39746C3BC69}"/>
              </a:ext>
            </a:extLst>
          </p:cNvPr>
          <p:cNvSpPr txBox="1"/>
          <p:nvPr/>
        </p:nvSpPr>
        <p:spPr>
          <a:xfrm>
            <a:off x="2443824" y="3177332"/>
            <a:ext cx="7718010" cy="2092881"/>
          </a:xfrm>
          <a:prstGeom prst="rect">
            <a:avLst/>
          </a:prstGeom>
          <a:noFill/>
        </p:spPr>
        <p:txBody>
          <a:bodyPr wrap="none" rtlCol="0">
            <a:spAutoFit/>
          </a:bodyPr>
          <a:lstStyle/>
          <a:p>
            <a:pPr algn="ctr"/>
            <a:r>
              <a:rPr lang="en-US" sz="3200" dirty="0">
                <a:solidFill>
                  <a:schemeClr val="bg1"/>
                </a:solidFill>
              </a:rPr>
              <a:t>TECHNICAL ADVISORY COMMITTEE MEETING</a:t>
            </a:r>
          </a:p>
          <a:p>
            <a:pPr algn="ctr"/>
            <a:r>
              <a:rPr lang="en-US" sz="4800" dirty="0">
                <a:solidFill>
                  <a:schemeClr val="bg1"/>
                </a:solidFill>
              </a:rPr>
              <a:t>LOCAL ASSISTANCE UPDATE </a:t>
            </a:r>
          </a:p>
          <a:p>
            <a:endParaRPr lang="en-US" sz="3200" dirty="0"/>
          </a:p>
          <a:p>
            <a:r>
              <a:rPr lang="en-US" dirty="0"/>
              <a:t> 		</a:t>
            </a:r>
          </a:p>
        </p:txBody>
      </p:sp>
      <p:sp>
        <p:nvSpPr>
          <p:cNvPr id="5" name="TextBox 4">
            <a:extLst>
              <a:ext uri="{FF2B5EF4-FFF2-40B4-BE49-F238E27FC236}">
                <a16:creationId xmlns:a16="http://schemas.microsoft.com/office/drawing/2014/main" id="{49AA7962-CB2E-463A-8139-CBA06E792CF4}"/>
              </a:ext>
            </a:extLst>
          </p:cNvPr>
          <p:cNvSpPr txBox="1"/>
          <p:nvPr/>
        </p:nvSpPr>
        <p:spPr>
          <a:xfrm>
            <a:off x="9524255" y="4900881"/>
            <a:ext cx="2049348" cy="369332"/>
          </a:xfrm>
          <a:prstGeom prst="rect">
            <a:avLst/>
          </a:prstGeom>
          <a:noFill/>
        </p:spPr>
        <p:txBody>
          <a:bodyPr wrap="square" rtlCol="0">
            <a:spAutoFit/>
          </a:bodyPr>
          <a:lstStyle/>
          <a:p>
            <a:r>
              <a:rPr lang="en-US" b="1" dirty="0"/>
              <a:t>April 24, 2024</a:t>
            </a:r>
          </a:p>
        </p:txBody>
      </p:sp>
      <p:sp>
        <p:nvSpPr>
          <p:cNvPr id="8" name="Rectangle 7">
            <a:extLst>
              <a:ext uri="{FF2B5EF4-FFF2-40B4-BE49-F238E27FC236}">
                <a16:creationId xmlns:a16="http://schemas.microsoft.com/office/drawing/2014/main" id="{615897A7-639F-4B3E-B9C6-7D540BF98432}"/>
              </a:ext>
            </a:extLst>
          </p:cNvPr>
          <p:cNvSpPr/>
          <p:nvPr/>
        </p:nvSpPr>
        <p:spPr>
          <a:xfrm>
            <a:off x="1186543" y="323567"/>
            <a:ext cx="9851576" cy="26360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986F210-19CB-4DC4-BDF6-BAB0916C61FC}"/>
              </a:ext>
            </a:extLst>
          </p:cNvPr>
          <p:cNvPicPr>
            <a:picLocks noChangeAspect="1"/>
          </p:cNvPicPr>
          <p:nvPr/>
        </p:nvPicPr>
        <p:blipFill>
          <a:blip r:embed="rId6"/>
          <a:stretch>
            <a:fillRect/>
          </a:stretch>
        </p:blipFill>
        <p:spPr>
          <a:xfrm>
            <a:off x="6230039" y="319021"/>
            <a:ext cx="4820697" cy="2625578"/>
          </a:xfrm>
          <a:prstGeom prst="rect">
            <a:avLst/>
          </a:prstGeom>
        </p:spPr>
      </p:pic>
    </p:spTree>
    <p:extLst>
      <p:ext uri="{BB962C8B-B14F-4D97-AF65-F5344CB8AC3E}">
        <p14:creationId xmlns:p14="http://schemas.microsoft.com/office/powerpoint/2010/main" val="130610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CRRSAA / PMRF</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720034" cy="446705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If your CRRSAA/PMRF project is proceeding with state funds, please work with your assigned Local Assistance Area Engineer to process a CRRSAA Allocation Request Package</a:t>
            </a:r>
          </a:p>
          <a:p>
            <a:pPr marL="285750" indent="-285750">
              <a:lnSpc>
                <a:spcPct val="150000"/>
              </a:lnSpc>
              <a:buFont typeface="Arial" panose="020B0604020202020204" pitchFamily="34" charset="0"/>
              <a:buChar char="•"/>
            </a:pPr>
            <a:r>
              <a:rPr lang="en-US" sz="2400" dirty="0"/>
              <a:t>State-funded CRRSAA/PMRF project Allocation Request Packages must be submitted to the District </a:t>
            </a:r>
            <a:r>
              <a:rPr lang="en-US" sz="2400" b="1" dirty="0"/>
              <a:t>by the end of April 2024</a:t>
            </a:r>
          </a:p>
          <a:p>
            <a:pPr marL="285750" indent="-285750">
              <a:lnSpc>
                <a:spcPct val="150000"/>
              </a:lnSpc>
              <a:buFont typeface="Arial" panose="020B0604020202020204" pitchFamily="34" charset="0"/>
              <a:buChar char="•"/>
            </a:pPr>
            <a:r>
              <a:rPr lang="en-US" sz="2400" dirty="0"/>
              <a:t>If you have questions, please contact your assigned Local Assistance Area Engineer for further assistance</a:t>
            </a:r>
          </a:p>
          <a:p>
            <a:pPr marL="285750" indent="-285750">
              <a:lnSpc>
                <a:spcPct val="150000"/>
              </a:lnSpc>
              <a:buFont typeface="Arial" panose="020B0604020202020204" pitchFamily="34" charset="0"/>
              <a:buChar char="•"/>
            </a:pP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373DB25F-CBDB-4EDF-A05C-71BCC918749D}"/>
              </a:ext>
            </a:extLst>
          </p:cNvPr>
          <p:cNvSpPr txBox="1"/>
          <p:nvPr/>
        </p:nvSpPr>
        <p:spPr>
          <a:xfrm>
            <a:off x="11606380" y="6234466"/>
            <a:ext cx="301686" cy="369332"/>
          </a:xfrm>
          <a:prstGeom prst="rect">
            <a:avLst/>
          </a:prstGeom>
          <a:noFill/>
        </p:spPr>
        <p:txBody>
          <a:bodyPr wrap="none" rtlCol="0">
            <a:spAutoFit/>
          </a:bodyPr>
          <a:lstStyle/>
          <a:p>
            <a:r>
              <a:rPr lang="en-US" dirty="0"/>
              <a:t>8</a:t>
            </a:r>
          </a:p>
        </p:txBody>
      </p:sp>
    </p:spTree>
    <p:extLst>
      <p:ext uri="{BB962C8B-B14F-4D97-AF65-F5344CB8AC3E}">
        <p14:creationId xmlns:p14="http://schemas.microsoft.com/office/powerpoint/2010/main" val="2903377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6709209" cy="584775"/>
          </a:xfrm>
          <a:prstGeom prst="rect">
            <a:avLst/>
          </a:prstGeom>
          <a:noFill/>
        </p:spPr>
        <p:txBody>
          <a:bodyPr wrap="none" rtlCol="0">
            <a:spAutoFit/>
          </a:bodyPr>
          <a:lstStyle/>
          <a:p>
            <a:r>
              <a:rPr lang="en-US" sz="3200" b="1" dirty="0"/>
              <a:t>References and Training Opportunities</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5021055"/>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Cooperative Training Assistance Program:</a:t>
            </a:r>
          </a:p>
          <a:p>
            <a:pPr marL="742950" lvl="1" indent="-285750">
              <a:lnSpc>
                <a:spcPct val="150000"/>
              </a:lnSpc>
              <a:buFont typeface="Arial" panose="020B0604020202020204" pitchFamily="34" charset="0"/>
              <a:buChar char="•"/>
            </a:pPr>
            <a:r>
              <a:rPr lang="en-US" sz="2400" dirty="0">
                <a:hlinkClick r:id="rId3"/>
              </a:rPr>
              <a:t>https://ca-ctap.org/</a:t>
            </a:r>
            <a:endParaRPr lang="en-US" sz="2400" dirty="0"/>
          </a:p>
          <a:p>
            <a:pPr marL="285750" indent="-285750">
              <a:lnSpc>
                <a:spcPct val="150000"/>
              </a:lnSpc>
              <a:buFont typeface="Arial" panose="020B0604020202020204" pitchFamily="34" charset="0"/>
              <a:buChar char="•"/>
            </a:pPr>
            <a:r>
              <a:rPr lang="en-US" sz="2400" dirty="0"/>
              <a:t>California LTAP training:</a:t>
            </a:r>
          </a:p>
          <a:p>
            <a:pPr marL="742950" lvl="1" indent="-285750">
              <a:lnSpc>
                <a:spcPct val="150000"/>
              </a:lnSpc>
              <a:buFont typeface="Arial" panose="020B0604020202020204" pitchFamily="34" charset="0"/>
              <a:buChar char="•"/>
            </a:pPr>
            <a:r>
              <a:rPr lang="en-US" sz="2400" dirty="0">
                <a:hlinkClick r:id="rId4"/>
              </a:rPr>
              <a:t>https://caltap.org/training.aspx</a:t>
            </a:r>
            <a:endParaRPr lang="en-US" sz="2400" dirty="0"/>
          </a:p>
          <a:p>
            <a:pPr marL="285750" indent="-285750">
              <a:lnSpc>
                <a:spcPct val="150000"/>
              </a:lnSpc>
              <a:buFont typeface="Arial" panose="020B0604020202020204" pitchFamily="34" charset="0"/>
              <a:buChar char="•"/>
            </a:pPr>
            <a:r>
              <a:rPr lang="en-US" sz="2400" dirty="0"/>
              <a:t>Local Assistance Blog:</a:t>
            </a:r>
          </a:p>
          <a:p>
            <a:pPr marL="742950" lvl="1" indent="-285750">
              <a:lnSpc>
                <a:spcPct val="150000"/>
              </a:lnSpc>
              <a:buFont typeface="Arial" panose="020B0604020202020204" pitchFamily="34" charset="0"/>
              <a:buChar char="•"/>
            </a:pPr>
            <a:r>
              <a:rPr lang="en-US" sz="2400" dirty="0">
                <a:hlinkClick r:id="rId5"/>
              </a:rPr>
              <a:t>https://www.localassistanceblog.com/local-assistance-training/</a:t>
            </a:r>
            <a:endParaRPr lang="en-US" sz="2400" dirty="0"/>
          </a:p>
          <a:p>
            <a:pPr marL="285750" indent="-285750">
              <a:lnSpc>
                <a:spcPct val="150000"/>
              </a:lnSpc>
              <a:buFont typeface="Arial" panose="020B0604020202020204" pitchFamily="34" charset="0"/>
              <a:buChar char="•"/>
            </a:pPr>
            <a:r>
              <a:rPr lang="en-US" sz="2400" dirty="0"/>
              <a:t>Local Assistance Procedures Manual (LAPM)</a:t>
            </a:r>
          </a:p>
          <a:p>
            <a:pPr marL="742950" lvl="1" indent="-285750">
              <a:lnSpc>
                <a:spcPct val="150000"/>
              </a:lnSpc>
              <a:buFont typeface="Arial" panose="020B0604020202020204" pitchFamily="34" charset="0"/>
              <a:buChar char="•"/>
            </a:pPr>
            <a:r>
              <a:rPr lang="en-US" sz="2400" dirty="0">
                <a:hlinkClick r:id="rId6"/>
              </a:rPr>
              <a:t>https://dot.ca.gov/programs/local-assistance/guidelines-and-procedures/local-assistance-procedures-manual-lapm</a:t>
            </a:r>
            <a:endParaRPr lang="en-US" sz="2400" dirty="0"/>
          </a:p>
        </p:txBody>
      </p:sp>
      <p:sp>
        <p:nvSpPr>
          <p:cNvPr id="2" name="TextBox 1">
            <a:extLst>
              <a:ext uri="{FF2B5EF4-FFF2-40B4-BE49-F238E27FC236}">
                <a16:creationId xmlns:a16="http://schemas.microsoft.com/office/drawing/2014/main" id="{8193B746-E7E5-2087-E20F-25B7B80FF13B}"/>
              </a:ext>
            </a:extLst>
          </p:cNvPr>
          <p:cNvSpPr txBox="1"/>
          <p:nvPr/>
        </p:nvSpPr>
        <p:spPr>
          <a:xfrm>
            <a:off x="11606380" y="6234466"/>
            <a:ext cx="301686" cy="369332"/>
          </a:xfrm>
          <a:prstGeom prst="rect">
            <a:avLst/>
          </a:prstGeom>
          <a:noFill/>
        </p:spPr>
        <p:txBody>
          <a:bodyPr wrap="none" rtlCol="0">
            <a:spAutoFit/>
          </a:bodyPr>
          <a:lstStyle/>
          <a:p>
            <a:r>
              <a:rPr lang="en-US" dirty="0"/>
              <a:t>9</a:t>
            </a:r>
          </a:p>
        </p:txBody>
      </p:sp>
      <p:pic>
        <p:nvPicPr>
          <p:cNvPr id="3" name="Picture 2">
            <a:extLst>
              <a:ext uri="{FF2B5EF4-FFF2-40B4-BE49-F238E27FC236}">
                <a16:creationId xmlns:a16="http://schemas.microsoft.com/office/drawing/2014/main" id="{9F2BAC02-D4C0-C1C0-0DC0-09296E817D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Tree>
    <p:extLst>
      <p:ext uri="{BB962C8B-B14F-4D97-AF65-F5344CB8AC3E}">
        <p14:creationId xmlns:p14="http://schemas.microsoft.com/office/powerpoint/2010/main" val="52161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383712" cy="584775"/>
          </a:xfrm>
          <a:prstGeom prst="rect">
            <a:avLst/>
          </a:prstGeom>
          <a:noFill/>
        </p:spPr>
        <p:txBody>
          <a:bodyPr wrap="none" rtlCol="0">
            <a:spAutoFit/>
          </a:bodyPr>
          <a:lstStyle/>
          <a:p>
            <a:r>
              <a:rPr lang="en-US" sz="3200" b="1" dirty="0"/>
              <a:t>Title VI</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5296578"/>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Title VI of the Civil Rights Act of 1964 prohibits discrimination by recipient of Federal assistance on the basis of race, color, and national origin, including the denial of meaningful access for limited English proficient (LEP) Persons.</a:t>
            </a:r>
          </a:p>
          <a:p>
            <a:pPr marL="285750" lvl="0" indent="-285750">
              <a:lnSpc>
                <a:spcPct val="150000"/>
              </a:lnSpc>
              <a:buFont typeface="Arial" panose="020B0604020202020204" pitchFamily="34" charset="0"/>
              <a:buChar char="•"/>
            </a:pPr>
            <a:r>
              <a:rPr lang="en-US" sz="1600" dirty="0"/>
              <a:t>Requirements include but are not limited to: </a:t>
            </a:r>
          </a:p>
          <a:p>
            <a:pPr marL="742950" lvl="1" indent="-285750">
              <a:buFont typeface="Arial" panose="020B0604020202020204" pitchFamily="34" charset="0"/>
              <a:buChar char="•"/>
            </a:pPr>
            <a:r>
              <a:rPr lang="en-US" sz="1600" dirty="0"/>
              <a:t>Title VI nondiscrimination statement</a:t>
            </a:r>
          </a:p>
          <a:p>
            <a:pPr marL="742950" lvl="1" indent="-285750">
              <a:buFont typeface="Arial" panose="020B0604020202020204" pitchFamily="34" charset="0"/>
              <a:buChar char="•"/>
            </a:pPr>
            <a:r>
              <a:rPr lang="en-US" sz="1600" dirty="0"/>
              <a:t>Assurances (as part of the Master Agreement and Program Supplement Agreement. </a:t>
            </a:r>
          </a:p>
          <a:p>
            <a:pPr marL="742950" lvl="1" indent="-285750">
              <a:buFont typeface="Arial" panose="020B0604020202020204" pitchFamily="34" charset="0"/>
              <a:buChar char="•"/>
            </a:pPr>
            <a:r>
              <a:rPr lang="en-US" sz="1600" dirty="0"/>
              <a:t>Designation of a Title VI Coordinator. </a:t>
            </a:r>
          </a:p>
          <a:p>
            <a:pPr marL="742950" lvl="1" indent="-285750">
              <a:buFont typeface="Arial" panose="020B0604020202020204" pitchFamily="34" charset="0"/>
              <a:buChar char="•"/>
            </a:pPr>
            <a:r>
              <a:rPr lang="en-US" sz="1600" dirty="0"/>
              <a:t>Complaint Procedures.</a:t>
            </a:r>
          </a:p>
          <a:p>
            <a:pPr marL="742950" lvl="1" indent="-285750">
              <a:buFont typeface="Arial" panose="020B0604020202020204" pitchFamily="34" charset="0"/>
              <a:buChar char="•"/>
            </a:pPr>
            <a:r>
              <a:rPr lang="en-US" sz="1600" dirty="0"/>
              <a:t>Data Collection.</a:t>
            </a:r>
          </a:p>
          <a:p>
            <a:pPr marL="742950" lvl="1" indent="-285750">
              <a:buFont typeface="Arial" panose="020B0604020202020204" pitchFamily="34" charset="0"/>
              <a:buChar char="•"/>
            </a:pPr>
            <a:r>
              <a:rPr lang="en-US" sz="1600" dirty="0"/>
              <a:t>Training.</a:t>
            </a:r>
          </a:p>
          <a:p>
            <a:pPr marL="742950" lvl="1" indent="-285750">
              <a:buFont typeface="Arial" panose="020B0604020202020204" pitchFamily="34" charset="0"/>
              <a:buChar char="•"/>
            </a:pPr>
            <a:r>
              <a:rPr lang="en-US" sz="1600" dirty="0"/>
              <a:t>Dissemination of Information. </a:t>
            </a:r>
          </a:p>
          <a:p>
            <a:pPr marL="742950" lvl="1" indent="-285750">
              <a:buFont typeface="Arial" panose="020B0604020202020204" pitchFamily="34" charset="0"/>
              <a:buChar char="•"/>
            </a:pPr>
            <a:r>
              <a:rPr lang="en-US" sz="1600" dirty="0"/>
              <a:t>Contracts and Agreements. </a:t>
            </a:r>
          </a:p>
          <a:p>
            <a:pPr marL="742950" lvl="1" indent="-285750">
              <a:buFont typeface="Arial" panose="020B0604020202020204" pitchFamily="34" charset="0"/>
              <a:buChar char="•"/>
            </a:pPr>
            <a:r>
              <a:rPr lang="en-US" sz="1600" dirty="0"/>
              <a:t>Environmental Justice. </a:t>
            </a:r>
          </a:p>
          <a:p>
            <a:pPr marL="742950" lvl="1" indent="-285750">
              <a:buFont typeface="Arial" panose="020B0604020202020204" pitchFamily="34" charset="0"/>
              <a:buChar char="•"/>
            </a:pPr>
            <a:r>
              <a:rPr lang="en-US" sz="1600" dirty="0"/>
              <a:t>Public Hearings and Meetings.</a:t>
            </a:r>
          </a:p>
          <a:p>
            <a:pPr marL="742950" lvl="1" indent="-285750">
              <a:buFont typeface="Arial" panose="020B0604020202020204" pitchFamily="34" charset="0"/>
              <a:buChar char="•"/>
            </a:pPr>
            <a:r>
              <a:rPr lang="en-US" sz="1600" dirty="0"/>
              <a:t>Right of Way activities. </a:t>
            </a:r>
          </a:p>
          <a:p>
            <a:pPr marL="742950" lvl="1" indent="-285750">
              <a:buFont typeface="Arial" panose="020B0604020202020204" pitchFamily="34" charset="0"/>
              <a:buChar char="•"/>
            </a:pPr>
            <a:r>
              <a:rPr lang="en-US" sz="1600" dirty="0"/>
              <a:t>Construction contract compliance. </a:t>
            </a:r>
          </a:p>
          <a:p>
            <a:pPr marL="742950" lvl="1" indent="-285750">
              <a:buFont typeface="Arial" panose="020B0604020202020204" pitchFamily="34" charset="0"/>
              <a:buChar char="•"/>
            </a:pPr>
            <a:r>
              <a:rPr lang="en-US" sz="1600" dirty="0"/>
              <a:t>Monitoring.</a:t>
            </a:r>
          </a:p>
          <a:p>
            <a:pPr marL="285750" indent="-285750">
              <a:lnSpc>
                <a:spcPts val="2160"/>
              </a:lnSpc>
              <a:buFont typeface="Arial" panose="020B0604020202020204" pitchFamily="34" charset="0"/>
              <a:buChar char="•"/>
            </a:pPr>
            <a:r>
              <a:rPr lang="en-US" sz="1600" dirty="0"/>
              <a:t>Caltrans has also recently updated our webpage on Filing a Complaint, and it provides guidance to local agencies on how to process Title VI complaints</a:t>
            </a:r>
            <a:r>
              <a:rPr lang="en-US" dirty="0"/>
              <a:t>.</a:t>
            </a:r>
          </a:p>
          <a:p>
            <a:pPr marL="285750" indent="-285750">
              <a:lnSpc>
                <a:spcPct val="150000"/>
              </a:lnSpc>
              <a:buFont typeface="Arial" panose="020B0604020202020204" pitchFamily="34" charset="0"/>
              <a:buChar char="•"/>
            </a:pPr>
            <a:endParaRPr lang="en-US" sz="1600" dirty="0"/>
          </a:p>
        </p:txBody>
      </p:sp>
      <p:sp>
        <p:nvSpPr>
          <p:cNvPr id="2" name="TextBox 1">
            <a:extLst>
              <a:ext uri="{FF2B5EF4-FFF2-40B4-BE49-F238E27FC236}">
                <a16:creationId xmlns:a16="http://schemas.microsoft.com/office/drawing/2014/main" id="{09F37781-89B8-6E94-AD19-2FCF330AAAD6}"/>
              </a:ext>
            </a:extLst>
          </p:cNvPr>
          <p:cNvSpPr txBox="1"/>
          <p:nvPr/>
        </p:nvSpPr>
        <p:spPr>
          <a:xfrm>
            <a:off x="11606380" y="6234466"/>
            <a:ext cx="418704" cy="369332"/>
          </a:xfrm>
          <a:prstGeom prst="rect">
            <a:avLst/>
          </a:prstGeom>
          <a:noFill/>
        </p:spPr>
        <p:txBody>
          <a:bodyPr wrap="none" rtlCol="0">
            <a:spAutoFit/>
          </a:bodyPr>
          <a:lstStyle/>
          <a:p>
            <a:r>
              <a:rPr lang="en-US" dirty="0"/>
              <a:t>10</a:t>
            </a:r>
          </a:p>
        </p:txBody>
      </p:sp>
      <p:pic>
        <p:nvPicPr>
          <p:cNvPr id="3" name="Picture 2">
            <a:extLst>
              <a:ext uri="{FF2B5EF4-FFF2-40B4-BE49-F238E27FC236}">
                <a16:creationId xmlns:a16="http://schemas.microsoft.com/office/drawing/2014/main" id="{2BC1B6F5-FC0B-0250-BD09-4D94C4B7A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Tree>
    <p:extLst>
      <p:ext uri="{BB962C8B-B14F-4D97-AF65-F5344CB8AC3E}">
        <p14:creationId xmlns:p14="http://schemas.microsoft.com/office/powerpoint/2010/main" val="429785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0CD8D0-1A36-FDF7-C113-5209F04E28A2}"/>
              </a:ext>
            </a:extLst>
          </p:cNvPr>
          <p:cNvPicPr>
            <a:picLocks noChangeAspect="1"/>
          </p:cNvPicPr>
          <p:nvPr/>
        </p:nvPicPr>
        <p:blipFill>
          <a:blip r:embed="rId3"/>
          <a:stretch>
            <a:fillRect/>
          </a:stretch>
        </p:blipFill>
        <p:spPr>
          <a:xfrm>
            <a:off x="700087" y="481012"/>
            <a:ext cx="10791825" cy="5895975"/>
          </a:xfrm>
          <a:prstGeom prst="rect">
            <a:avLst/>
          </a:prstGeom>
        </p:spPr>
      </p:pic>
      <p:sp>
        <p:nvSpPr>
          <p:cNvPr id="10" name="TextBox 9">
            <a:extLst>
              <a:ext uri="{FF2B5EF4-FFF2-40B4-BE49-F238E27FC236}">
                <a16:creationId xmlns:a16="http://schemas.microsoft.com/office/drawing/2014/main" id="{90C6E3B5-A3CB-B049-97BD-2C943BFCFAC2}"/>
              </a:ext>
            </a:extLst>
          </p:cNvPr>
          <p:cNvSpPr txBox="1"/>
          <p:nvPr/>
        </p:nvSpPr>
        <p:spPr>
          <a:xfrm>
            <a:off x="11606380" y="6234466"/>
            <a:ext cx="418704" cy="369332"/>
          </a:xfrm>
          <a:prstGeom prst="rect">
            <a:avLst/>
          </a:prstGeom>
          <a:noFill/>
        </p:spPr>
        <p:txBody>
          <a:bodyPr wrap="none" rtlCol="0">
            <a:spAutoFit/>
          </a:bodyPr>
          <a:lstStyle/>
          <a:p>
            <a:r>
              <a:rPr lang="en-US" dirty="0"/>
              <a:t>10</a:t>
            </a:r>
          </a:p>
        </p:txBody>
      </p:sp>
      <p:pic>
        <p:nvPicPr>
          <p:cNvPr id="4" name="Picture 3">
            <a:extLst>
              <a:ext uri="{FF2B5EF4-FFF2-40B4-BE49-F238E27FC236}">
                <a16:creationId xmlns:a16="http://schemas.microsoft.com/office/drawing/2014/main" id="{56F824B9-F0E5-F4AF-A4A9-AA1490F8B88E}"/>
              </a:ext>
            </a:extLst>
          </p:cNvPr>
          <p:cNvPicPr>
            <a:picLocks noChangeAspect="1"/>
          </p:cNvPicPr>
          <p:nvPr/>
        </p:nvPicPr>
        <p:blipFill>
          <a:blip r:embed="rId4"/>
          <a:stretch>
            <a:fillRect/>
          </a:stretch>
        </p:blipFill>
        <p:spPr>
          <a:xfrm>
            <a:off x="0" y="277770"/>
            <a:ext cx="12192000" cy="6302460"/>
          </a:xfrm>
          <a:prstGeom prst="rect">
            <a:avLst/>
          </a:prstGeom>
        </p:spPr>
      </p:pic>
    </p:spTree>
    <p:extLst>
      <p:ext uri="{BB962C8B-B14F-4D97-AF65-F5344CB8AC3E}">
        <p14:creationId xmlns:p14="http://schemas.microsoft.com/office/powerpoint/2010/main" val="252133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C54A88-EA72-4788-82E7-5E632439AAB4}"/>
              </a:ext>
            </a:extLst>
          </p:cNvPr>
          <p:cNvSpPr/>
          <p:nvPr/>
        </p:nvSpPr>
        <p:spPr>
          <a:xfrm>
            <a:off x="1520630" y="1191239"/>
            <a:ext cx="9122584" cy="1177785"/>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700" kern="1200" dirty="0">
                <a:solidFill>
                  <a:schemeClr val="tx1"/>
                </a:solidFill>
                <a:ea typeface="+mj-ea"/>
                <a:cs typeface="+mj-cs"/>
              </a:rPr>
              <a:t>TECHNICAL ADVISORY COMMITTEE MEETING</a:t>
            </a:r>
          </a:p>
          <a:p>
            <a:pPr>
              <a:lnSpc>
                <a:spcPct val="90000"/>
              </a:lnSpc>
              <a:spcBef>
                <a:spcPct val="0"/>
              </a:spcBef>
              <a:spcAft>
                <a:spcPts val="600"/>
              </a:spcAft>
            </a:pPr>
            <a:r>
              <a:rPr lang="en-US" sz="3700" kern="1200" dirty="0">
                <a:solidFill>
                  <a:schemeClr val="tx1"/>
                </a:solidFill>
                <a:ea typeface="+mj-ea"/>
                <a:cs typeface="+mj-cs"/>
              </a:rPr>
              <a:t>LOCAL ASSISTANCE UPDATE </a:t>
            </a:r>
          </a:p>
        </p:txBody>
      </p:sp>
      <p:sp>
        <p:nvSpPr>
          <p:cNvPr id="5" name="TextBox 4">
            <a:extLst>
              <a:ext uri="{FF2B5EF4-FFF2-40B4-BE49-F238E27FC236}">
                <a16:creationId xmlns:a16="http://schemas.microsoft.com/office/drawing/2014/main" id="{4BD35D44-0B4E-4077-B5BF-42E06B2F2DA4}"/>
              </a:ext>
            </a:extLst>
          </p:cNvPr>
          <p:cNvSpPr txBox="1"/>
          <p:nvPr/>
        </p:nvSpPr>
        <p:spPr>
          <a:xfrm>
            <a:off x="1571811" y="2887104"/>
            <a:ext cx="6066118" cy="2438546"/>
          </a:xfrm>
          <a:prstGeom prst="rect">
            <a:avLst/>
          </a:prstGeom>
        </p:spPr>
        <p:txBody>
          <a:bodyPr vert="horz" lIns="91440" tIns="45720" rIns="91440" bIns="45720" rtlCol="0">
            <a:noAutofit/>
          </a:bodyPr>
          <a:lstStyle/>
          <a:p>
            <a:pPr>
              <a:lnSpc>
                <a:spcPct val="90000"/>
              </a:lnSpc>
              <a:spcAft>
                <a:spcPts val="600"/>
              </a:spcAft>
            </a:pPr>
            <a:r>
              <a:rPr lang="en-US" sz="1400" dirty="0"/>
              <a:t>PAGE  |	UPDATE ITEM			</a:t>
            </a:r>
          </a:p>
          <a:p>
            <a:pPr>
              <a:lnSpc>
                <a:spcPct val="90000"/>
              </a:lnSpc>
              <a:spcAft>
                <a:spcPts val="600"/>
              </a:spcAft>
            </a:pPr>
            <a:r>
              <a:rPr lang="en-US" sz="1400" dirty="0"/>
              <a:t>   1	CTC Meetings</a:t>
            </a:r>
          </a:p>
          <a:p>
            <a:pPr>
              <a:lnSpc>
                <a:spcPct val="90000"/>
              </a:lnSpc>
              <a:spcAft>
                <a:spcPts val="600"/>
              </a:spcAft>
            </a:pPr>
            <a:r>
              <a:rPr lang="en-US" sz="1400" dirty="0"/>
              <a:t>   2	Inactive Invoices</a:t>
            </a:r>
          </a:p>
          <a:p>
            <a:pPr>
              <a:lnSpc>
                <a:spcPct val="90000"/>
              </a:lnSpc>
              <a:spcAft>
                <a:spcPts val="600"/>
              </a:spcAft>
            </a:pPr>
            <a:r>
              <a:rPr lang="en-US" sz="1400" dirty="0"/>
              <a:t>   3	ATP</a:t>
            </a:r>
          </a:p>
          <a:p>
            <a:pPr>
              <a:lnSpc>
                <a:spcPct val="90000"/>
              </a:lnSpc>
              <a:spcAft>
                <a:spcPts val="600"/>
              </a:spcAft>
            </a:pPr>
            <a:r>
              <a:rPr lang="en-US" sz="1400" dirty="0"/>
              <a:t>   4	HSIP</a:t>
            </a:r>
          </a:p>
          <a:p>
            <a:pPr>
              <a:lnSpc>
                <a:spcPct val="90000"/>
              </a:lnSpc>
              <a:spcAft>
                <a:spcPts val="600"/>
              </a:spcAft>
            </a:pPr>
            <a:r>
              <a:rPr lang="en-US" sz="1400" dirty="0"/>
              <a:t>   5	Clean California</a:t>
            </a:r>
          </a:p>
          <a:p>
            <a:pPr>
              <a:lnSpc>
                <a:spcPct val="90000"/>
              </a:lnSpc>
              <a:spcAft>
                <a:spcPts val="600"/>
              </a:spcAft>
            </a:pPr>
            <a:r>
              <a:rPr lang="en-US" sz="1400" dirty="0"/>
              <a:t>   6	DBE/QAP</a:t>
            </a:r>
          </a:p>
          <a:p>
            <a:pPr>
              <a:lnSpc>
                <a:spcPct val="90000"/>
              </a:lnSpc>
              <a:spcAft>
                <a:spcPts val="600"/>
              </a:spcAft>
            </a:pPr>
            <a:r>
              <a:rPr lang="en-US" sz="1400" dirty="0"/>
              <a:t>   7	PED Extensions</a:t>
            </a:r>
          </a:p>
          <a:p>
            <a:pPr>
              <a:lnSpc>
                <a:spcPct val="90000"/>
              </a:lnSpc>
              <a:spcAft>
                <a:spcPts val="600"/>
              </a:spcAft>
            </a:pPr>
            <a:r>
              <a:rPr lang="en-US" sz="1400" dirty="0"/>
              <a:t>   8	CRRSAA/PMRF</a:t>
            </a:r>
          </a:p>
          <a:p>
            <a:pPr>
              <a:lnSpc>
                <a:spcPct val="90000"/>
              </a:lnSpc>
              <a:spcAft>
                <a:spcPts val="600"/>
              </a:spcAft>
            </a:pPr>
            <a:r>
              <a:rPr lang="en-US" sz="1400" dirty="0"/>
              <a:t>   9	References and Training Opportunities</a:t>
            </a:r>
          </a:p>
          <a:p>
            <a:pPr>
              <a:lnSpc>
                <a:spcPct val="90000"/>
              </a:lnSpc>
              <a:spcAft>
                <a:spcPts val="600"/>
              </a:spcAft>
            </a:pPr>
            <a:r>
              <a:rPr lang="en-US" sz="1400" dirty="0"/>
              <a:t>   10	Title VI</a:t>
            </a:r>
          </a:p>
          <a:p>
            <a:pPr>
              <a:lnSpc>
                <a:spcPct val="90000"/>
              </a:lnSpc>
              <a:spcAft>
                <a:spcPts val="600"/>
              </a:spcAft>
            </a:pPr>
            <a:r>
              <a:rPr lang="en-US" sz="1400" dirty="0"/>
              <a:t>   11	Staff Assignments/Contacts</a:t>
            </a:r>
          </a:p>
        </p:txBody>
      </p:sp>
      <p:sp>
        <p:nvSpPr>
          <p:cNvPr id="13"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5"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8" name="Picture 7" descr="A close up of a sign&#10;&#10;Description generated with high confidence">
            <a:extLst>
              <a:ext uri="{FF2B5EF4-FFF2-40B4-BE49-F238E27FC236}">
                <a16:creationId xmlns:a16="http://schemas.microsoft.com/office/drawing/2014/main" id="{EC04360E-50CF-45A1-BF51-063932311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042" y="3918858"/>
            <a:ext cx="3385354" cy="592436"/>
          </a:xfrm>
          <a:prstGeom prst="rect">
            <a:avLst/>
          </a:prstGeom>
        </p:spPr>
      </p:pic>
      <p:sp>
        <p:nvSpPr>
          <p:cNvPr id="10" name="TextBox 9">
            <a:extLst>
              <a:ext uri="{FF2B5EF4-FFF2-40B4-BE49-F238E27FC236}">
                <a16:creationId xmlns:a16="http://schemas.microsoft.com/office/drawing/2014/main" id="{D0E80BC4-50E8-4AC1-A065-5D61B2A1BF6F}"/>
              </a:ext>
            </a:extLst>
          </p:cNvPr>
          <p:cNvSpPr txBox="1"/>
          <p:nvPr/>
        </p:nvSpPr>
        <p:spPr>
          <a:xfrm>
            <a:off x="1555167" y="2415684"/>
            <a:ext cx="4526755" cy="400110"/>
          </a:xfrm>
          <a:prstGeom prst="rect">
            <a:avLst/>
          </a:prstGeom>
          <a:solidFill>
            <a:schemeClr val="bg2">
              <a:lumMod val="10000"/>
            </a:schemeClr>
          </a:solidFill>
        </p:spPr>
        <p:txBody>
          <a:bodyPr wrap="square" rtlCol="0">
            <a:spAutoFit/>
          </a:bodyPr>
          <a:lstStyle/>
          <a:p>
            <a:pPr>
              <a:spcAft>
                <a:spcPts val="600"/>
              </a:spcAft>
            </a:pPr>
            <a:r>
              <a:rPr lang="en-US" sz="2000" b="1" dirty="0">
                <a:solidFill>
                  <a:schemeClr val="bg1"/>
                </a:solidFill>
              </a:rPr>
              <a:t>TABLE OF CONTENTS</a:t>
            </a:r>
            <a:r>
              <a:rPr lang="en-US" b="1" dirty="0">
                <a:solidFill>
                  <a:schemeClr val="bg1"/>
                </a:solidFill>
              </a:rPr>
              <a:t>	</a:t>
            </a:r>
          </a:p>
        </p:txBody>
      </p:sp>
    </p:spTree>
    <p:extLst>
      <p:ext uri="{BB962C8B-B14F-4D97-AF65-F5344CB8AC3E}">
        <p14:creationId xmlns:p14="http://schemas.microsoft.com/office/powerpoint/2010/main" val="64675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500749" cy="584775"/>
          </a:xfrm>
          <a:prstGeom prst="rect">
            <a:avLst/>
          </a:prstGeom>
          <a:noFill/>
        </p:spPr>
        <p:txBody>
          <a:bodyPr wrap="none" rtlCol="0">
            <a:spAutoFit/>
          </a:bodyPr>
          <a:lstStyle/>
          <a:p>
            <a:r>
              <a:rPr lang="en-US" sz="3200" b="1" dirty="0"/>
              <a:t>CTC Meetings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0751769" cy="1697068"/>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Deadlines to submit allocations and time extensions to District 12 Local Assistance:</a:t>
            </a:r>
          </a:p>
          <a:p>
            <a:pPr marL="742950" lvl="1" indent="-285750">
              <a:lnSpc>
                <a:spcPct val="150000"/>
              </a:lnSpc>
              <a:buFont typeface="Arial" panose="020B0604020202020204" pitchFamily="34" charset="0"/>
              <a:buChar char="•"/>
            </a:pPr>
            <a:r>
              <a:rPr lang="en-US" sz="2400" b="1" dirty="0"/>
              <a:t>April 29, 2024</a:t>
            </a:r>
            <a:r>
              <a:rPr lang="en-US" sz="2400" dirty="0"/>
              <a:t> for the June 2024 CTC Meeting</a:t>
            </a:r>
          </a:p>
          <a:p>
            <a:pPr marL="742950" lvl="1" indent="-285750">
              <a:lnSpc>
                <a:spcPct val="150000"/>
              </a:lnSpc>
              <a:buFont typeface="Arial" panose="020B0604020202020204" pitchFamily="34" charset="0"/>
              <a:buChar char="•"/>
            </a:pPr>
            <a:r>
              <a:rPr lang="en-US" sz="2400" b="1" dirty="0"/>
              <a:t>June 17, 2024 </a:t>
            </a:r>
            <a:r>
              <a:rPr lang="en-US" sz="2400" dirty="0"/>
              <a:t>for the August 2024 CTC Meeting</a:t>
            </a:r>
          </a:p>
        </p:txBody>
      </p:sp>
      <p:pic>
        <p:nvPicPr>
          <p:cNvPr id="3" name="Picture 2">
            <a:extLst>
              <a:ext uri="{FF2B5EF4-FFF2-40B4-BE49-F238E27FC236}">
                <a16:creationId xmlns:a16="http://schemas.microsoft.com/office/drawing/2014/main" id="{7D65E378-DE9E-3397-21F2-0E8E4A36F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4" name="TextBox 3">
            <a:extLst>
              <a:ext uri="{FF2B5EF4-FFF2-40B4-BE49-F238E27FC236}">
                <a16:creationId xmlns:a16="http://schemas.microsoft.com/office/drawing/2014/main" id="{13550866-41D7-4201-4B8F-370E10750369}"/>
              </a:ext>
            </a:extLst>
          </p:cNvPr>
          <p:cNvSpPr txBox="1"/>
          <p:nvPr/>
        </p:nvSpPr>
        <p:spPr>
          <a:xfrm>
            <a:off x="11606380" y="6234466"/>
            <a:ext cx="301686" cy="369332"/>
          </a:xfrm>
          <a:prstGeom prst="rect">
            <a:avLst/>
          </a:prstGeom>
          <a:noFill/>
        </p:spPr>
        <p:txBody>
          <a:bodyPr wrap="none" rtlCol="0">
            <a:spAutoFit/>
          </a:bodyPr>
          <a:lstStyle/>
          <a:p>
            <a:r>
              <a:rPr lang="en-US" dirty="0"/>
              <a:t>1</a:t>
            </a:r>
          </a:p>
        </p:txBody>
      </p:sp>
    </p:spTree>
    <p:extLst>
      <p:ext uri="{BB962C8B-B14F-4D97-AF65-F5344CB8AC3E}">
        <p14:creationId xmlns:p14="http://schemas.microsoft.com/office/powerpoint/2010/main" val="37207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997359" cy="584775"/>
          </a:xfrm>
          <a:prstGeom prst="rect">
            <a:avLst/>
          </a:prstGeom>
          <a:noFill/>
        </p:spPr>
        <p:txBody>
          <a:bodyPr wrap="none" rtlCol="0">
            <a:spAutoFit/>
          </a:bodyPr>
          <a:lstStyle/>
          <a:p>
            <a:r>
              <a:rPr lang="en-US" sz="3200" b="1" dirty="0"/>
              <a:t>Inactive Invoices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1144189" cy="446705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New inactive quarter began on </a:t>
            </a:r>
            <a:r>
              <a:rPr lang="en-US" sz="2400" b="1" dirty="0"/>
              <a:t>April 1, 2024</a:t>
            </a:r>
            <a:endParaRPr lang="en-US" sz="2400" dirty="0"/>
          </a:p>
          <a:p>
            <a:pPr marL="285750" indent="-285750">
              <a:lnSpc>
                <a:spcPct val="150000"/>
              </a:lnSpc>
              <a:buFont typeface="Arial" panose="020B0604020202020204" pitchFamily="34" charset="0"/>
              <a:buChar char="•"/>
            </a:pPr>
            <a:r>
              <a:rPr lang="en-US" sz="2400" dirty="0"/>
              <a:t>Deadline to submit inactive invoices for this quarter is </a:t>
            </a:r>
            <a:r>
              <a:rPr lang="en-US" sz="2400" b="1" dirty="0"/>
              <a:t>May 23, 2024</a:t>
            </a:r>
            <a:endParaRPr lang="en-US" sz="2400" dirty="0"/>
          </a:p>
          <a:p>
            <a:pPr marL="285750" indent="-285750">
              <a:lnSpc>
                <a:spcPct val="150000"/>
              </a:lnSpc>
              <a:buFont typeface="Arial" panose="020B0604020202020204" pitchFamily="34" charset="0"/>
              <a:buChar char="•"/>
            </a:pPr>
            <a:r>
              <a:rPr lang="en-US" sz="2400" dirty="0"/>
              <a:t>Reminder letters will be sent out before the end of April</a:t>
            </a:r>
          </a:p>
          <a:p>
            <a:pPr marL="285750" indent="-285750">
              <a:lnSpc>
                <a:spcPct val="150000"/>
              </a:lnSpc>
              <a:buFont typeface="Arial" panose="020B0604020202020204" pitchFamily="34" charset="0"/>
              <a:buChar char="•"/>
            </a:pPr>
            <a:r>
              <a:rPr lang="en-US" sz="2400" dirty="0"/>
              <a:t>Inactivity may prevent E-76s from being processed</a:t>
            </a:r>
          </a:p>
          <a:p>
            <a:pPr marL="285750" lvl="0" indent="-285750">
              <a:lnSpc>
                <a:spcPct val="150000"/>
              </a:lnSpc>
              <a:buFont typeface="Arial" panose="020B0604020202020204" pitchFamily="34" charset="0"/>
              <a:buChar char="•"/>
            </a:pPr>
            <a:r>
              <a:rPr lang="en-US" sz="2400" dirty="0"/>
              <a:t>The official inactive list can be viewed here:</a:t>
            </a:r>
          </a:p>
          <a:p>
            <a:pPr marL="742950" lvl="1" indent="-285750">
              <a:lnSpc>
                <a:spcPct val="150000"/>
              </a:lnSpc>
              <a:buFont typeface="Arial" panose="020B0604020202020204" pitchFamily="34" charset="0"/>
              <a:buChar char="•"/>
            </a:pPr>
            <a:r>
              <a:rPr lang="en-US" sz="2400" dirty="0">
                <a:hlinkClick r:id="rId3"/>
              </a:rPr>
              <a:t>https://dot.ca.gov/programs/local-assistance/projects/inactive-projects</a:t>
            </a:r>
            <a:endParaRPr lang="en-US" sz="2400" dirty="0"/>
          </a:p>
          <a:p>
            <a:pPr marL="285750" indent="-285750">
              <a:lnSpc>
                <a:spcPct val="150000"/>
              </a:lnSpc>
              <a:buFont typeface="Arial" panose="020B0604020202020204" pitchFamily="34" charset="0"/>
              <a:buChar char="•"/>
            </a:pPr>
            <a:r>
              <a:rPr lang="en-US" sz="2400" dirty="0"/>
              <a:t>If you have questions or issues with submitting invoices, please contact your assigned Local Assistance Area Engineer for further assistance</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4" name="TextBox 3">
            <a:extLst>
              <a:ext uri="{FF2B5EF4-FFF2-40B4-BE49-F238E27FC236}">
                <a16:creationId xmlns:a16="http://schemas.microsoft.com/office/drawing/2014/main" id="{7F59346F-F5B7-59C3-3278-70825B17FA25}"/>
              </a:ext>
            </a:extLst>
          </p:cNvPr>
          <p:cNvSpPr txBox="1"/>
          <p:nvPr/>
        </p:nvSpPr>
        <p:spPr>
          <a:xfrm>
            <a:off x="11606380" y="6234466"/>
            <a:ext cx="301686" cy="369332"/>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41669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6377451" cy="584775"/>
          </a:xfrm>
          <a:prstGeom prst="rect">
            <a:avLst/>
          </a:prstGeom>
          <a:noFill/>
        </p:spPr>
        <p:txBody>
          <a:bodyPr wrap="none" rtlCol="0">
            <a:spAutoFit/>
          </a:bodyPr>
          <a:lstStyle/>
          <a:p>
            <a:r>
              <a:rPr lang="en-US" sz="3200" b="1" dirty="0"/>
              <a:t>Active Transportation Program (ATP)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171079"/>
            <a:ext cx="10549110" cy="3359061"/>
          </a:xfrm>
          <a:prstGeom prst="rect">
            <a:avLst/>
          </a:prstGeom>
        </p:spPr>
        <p:txBody>
          <a:bodyPr wrap="square">
            <a:spAutoFit/>
          </a:bodyPr>
          <a:lstStyle/>
          <a:p>
            <a:pPr marL="342900" indent="-342900" rtl="0" fontAlgn="ctr">
              <a:lnSpc>
                <a:spcPct val="150000"/>
              </a:lnSpc>
              <a:spcBef>
                <a:spcPts val="0"/>
              </a:spcBef>
              <a:spcAft>
                <a:spcPts val="0"/>
              </a:spcAft>
              <a:buFont typeface="Arial" panose="020B0604020202020204" pitchFamily="34" charset="0"/>
              <a:buChar char="•"/>
            </a:pPr>
            <a:r>
              <a:rPr lang="en-US" sz="2400" b="1" i="0" dirty="0">
                <a:effectLst/>
              </a:rPr>
              <a:t>ATP Cycle 7 (2025): </a:t>
            </a:r>
            <a:endParaRPr lang="en-US" sz="2400" b="0" i="0" dirty="0">
              <a:effectLst/>
            </a:endParaRPr>
          </a:p>
          <a:p>
            <a:pPr marL="800100" lvl="1" indent="-342900" rtl="0" fontAlgn="ctr">
              <a:lnSpc>
                <a:spcPct val="150000"/>
              </a:lnSpc>
              <a:spcBef>
                <a:spcPts val="0"/>
              </a:spcBef>
              <a:spcAft>
                <a:spcPts val="0"/>
              </a:spcAft>
              <a:buFont typeface="Courier New" panose="02070309020205020404" pitchFamily="49" charset="0"/>
              <a:buChar char="o"/>
            </a:pPr>
            <a:r>
              <a:rPr lang="en-US" sz="2400" b="0" i="0" u="sng" dirty="0">
                <a:effectLst/>
              </a:rPr>
              <a:t>Call-for-Projects</a:t>
            </a:r>
            <a:r>
              <a:rPr lang="en-US" sz="2400" b="0" i="0" dirty="0">
                <a:effectLst/>
              </a:rPr>
              <a:t> - March 21-22, 2024</a:t>
            </a:r>
          </a:p>
          <a:p>
            <a:pPr marL="800100" lvl="1" indent="-342900" rtl="0" fontAlgn="ctr">
              <a:lnSpc>
                <a:spcPct val="150000"/>
              </a:lnSpc>
              <a:spcBef>
                <a:spcPts val="0"/>
              </a:spcBef>
              <a:spcAft>
                <a:spcPts val="0"/>
              </a:spcAft>
              <a:buFont typeface="Courier New" panose="02070309020205020404" pitchFamily="49" charset="0"/>
              <a:buChar char="o"/>
            </a:pPr>
            <a:r>
              <a:rPr lang="en-US" sz="2400" b="0" i="0" u="sng" dirty="0">
                <a:effectLst/>
              </a:rPr>
              <a:t>Application deadline</a:t>
            </a:r>
            <a:r>
              <a:rPr lang="en-US" sz="2400" b="0" i="0" dirty="0">
                <a:effectLst/>
              </a:rPr>
              <a:t> - June 17, 2024</a:t>
            </a:r>
            <a:endParaRPr lang="en-US" sz="2400" dirty="0"/>
          </a:p>
          <a:p>
            <a:pPr marL="285750" indent="-285750">
              <a:lnSpc>
                <a:spcPct val="150000"/>
              </a:lnSpc>
              <a:buFont typeface="Arial" panose="020B0604020202020204" pitchFamily="34" charset="0"/>
              <a:buChar char="•"/>
            </a:pPr>
            <a:r>
              <a:rPr lang="en-US" sz="2400" dirty="0"/>
              <a:t>For more info and guidance, please see Caltrans’ ATP webpage: </a:t>
            </a:r>
            <a:r>
              <a:rPr lang="en-US" sz="2400" dirty="0">
                <a:hlinkClick r:id="rId3"/>
              </a:rPr>
              <a:t>https://dot.ca.gov/programs/local-assistance/fed-and-state-programs/active-transportation-program</a:t>
            </a: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5A582E51-880A-EB04-2BA8-AE014A98986C}"/>
              </a:ext>
            </a:extLst>
          </p:cNvPr>
          <p:cNvSpPr txBox="1"/>
          <p:nvPr/>
        </p:nvSpPr>
        <p:spPr>
          <a:xfrm>
            <a:off x="11606380" y="6234466"/>
            <a:ext cx="301686" cy="369332"/>
          </a:xfrm>
          <a:prstGeom prst="rect">
            <a:avLst/>
          </a:prstGeom>
          <a:noFill/>
        </p:spPr>
        <p:txBody>
          <a:bodyPr wrap="none" rtlCol="0">
            <a:spAutoFit/>
          </a:bodyPr>
          <a:lstStyle/>
          <a:p>
            <a:r>
              <a:rPr lang="en-US" dirty="0"/>
              <a:t>3</a:t>
            </a:r>
          </a:p>
        </p:txBody>
      </p:sp>
    </p:spTree>
    <p:extLst>
      <p:ext uri="{BB962C8B-B14F-4D97-AF65-F5344CB8AC3E}">
        <p14:creationId xmlns:p14="http://schemas.microsoft.com/office/powerpoint/2010/main" val="2743673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8158965" cy="584775"/>
          </a:xfrm>
          <a:prstGeom prst="rect">
            <a:avLst/>
          </a:prstGeom>
          <a:noFill/>
        </p:spPr>
        <p:txBody>
          <a:bodyPr wrap="none" rtlCol="0">
            <a:spAutoFit/>
          </a:bodyPr>
          <a:lstStyle/>
          <a:p>
            <a:r>
              <a:rPr lang="en-US" sz="3200" b="1" dirty="0"/>
              <a:t>Highway Safety Improvement Program (HSIP)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171079"/>
            <a:ext cx="10549110" cy="4467057"/>
          </a:xfrm>
          <a:prstGeom prst="rect">
            <a:avLst/>
          </a:prstGeom>
        </p:spPr>
        <p:txBody>
          <a:bodyPr wrap="square">
            <a:spAutoFit/>
          </a:bodyPr>
          <a:lstStyle/>
          <a:p>
            <a:pPr marL="342900" indent="-342900" rtl="0" fontAlgn="ctr">
              <a:lnSpc>
                <a:spcPct val="150000"/>
              </a:lnSpc>
              <a:spcBef>
                <a:spcPts val="0"/>
              </a:spcBef>
              <a:spcAft>
                <a:spcPts val="0"/>
              </a:spcAft>
              <a:buFont typeface="Arial" panose="020B0604020202020204" pitchFamily="34" charset="0"/>
              <a:buChar char="•"/>
            </a:pPr>
            <a:r>
              <a:rPr lang="en-US" sz="2400" b="1" i="0" dirty="0">
                <a:effectLst/>
              </a:rPr>
              <a:t>HSIP Cycle 12  </a:t>
            </a:r>
            <a:endParaRPr lang="en-US" sz="2400" b="0" i="0" dirty="0">
              <a:effectLst/>
            </a:endParaRPr>
          </a:p>
          <a:p>
            <a:pPr marL="800100" lvl="1" indent="-342900" rtl="0" fontAlgn="ctr">
              <a:lnSpc>
                <a:spcPct val="150000"/>
              </a:lnSpc>
              <a:spcBef>
                <a:spcPts val="0"/>
              </a:spcBef>
              <a:spcAft>
                <a:spcPts val="0"/>
              </a:spcAft>
              <a:buFont typeface="Courier New" panose="02070309020205020404" pitchFamily="49" charset="0"/>
              <a:buChar char="o"/>
            </a:pPr>
            <a:r>
              <a:rPr lang="en-US" sz="2400" b="0" i="0" u="sng" dirty="0">
                <a:effectLst/>
              </a:rPr>
              <a:t>Call-for-Projects</a:t>
            </a:r>
            <a:r>
              <a:rPr lang="en-US" sz="2400" b="0" i="0" dirty="0">
                <a:effectLst/>
              </a:rPr>
              <a:t> – May 6, 2024</a:t>
            </a:r>
          </a:p>
          <a:p>
            <a:pPr marL="800100" lvl="1" indent="-342900" rtl="0" fontAlgn="ctr">
              <a:lnSpc>
                <a:spcPct val="150000"/>
              </a:lnSpc>
              <a:spcBef>
                <a:spcPts val="0"/>
              </a:spcBef>
              <a:spcAft>
                <a:spcPts val="0"/>
              </a:spcAft>
              <a:buFont typeface="Courier New" panose="02070309020205020404" pitchFamily="49" charset="0"/>
              <a:buChar char="o"/>
            </a:pPr>
            <a:r>
              <a:rPr lang="en-US" sz="2400" b="0" i="0" u="sng" dirty="0">
                <a:effectLst/>
              </a:rPr>
              <a:t>Application deadline</a:t>
            </a:r>
            <a:r>
              <a:rPr lang="en-US" sz="2400" b="0" i="0" dirty="0">
                <a:effectLst/>
              </a:rPr>
              <a:t> – September 9, 2024</a:t>
            </a:r>
          </a:p>
          <a:p>
            <a:pPr marL="800100" lvl="1" indent="-342900" rtl="0" fontAlgn="ctr">
              <a:lnSpc>
                <a:spcPct val="150000"/>
              </a:lnSpc>
              <a:spcBef>
                <a:spcPts val="0"/>
              </a:spcBef>
              <a:spcAft>
                <a:spcPts val="0"/>
              </a:spcAft>
              <a:buFont typeface="Courier New" panose="02070309020205020404" pitchFamily="49" charset="0"/>
              <a:buChar char="o"/>
            </a:pPr>
            <a:r>
              <a:rPr lang="en-US" sz="2400" dirty="0"/>
              <a:t>HSIP Cycle 12</a:t>
            </a:r>
            <a:r>
              <a:rPr lang="en-US" sz="2400" b="0" i="0" dirty="0">
                <a:effectLst/>
              </a:rPr>
              <a:t> Webinar for Local Agencies on May 21, 2024</a:t>
            </a:r>
          </a:p>
          <a:p>
            <a:pPr marL="800100" lvl="1" indent="-342900" rtl="0" fontAlgn="ctr">
              <a:lnSpc>
                <a:spcPct val="150000"/>
              </a:lnSpc>
              <a:spcBef>
                <a:spcPts val="0"/>
              </a:spcBef>
              <a:spcAft>
                <a:spcPts val="0"/>
              </a:spcAft>
              <a:buFont typeface="Courier New" panose="02070309020205020404" pitchFamily="49" charset="0"/>
              <a:buChar char="o"/>
            </a:pPr>
            <a:r>
              <a:rPr lang="en-US" sz="2400" b="0" i="0" dirty="0">
                <a:effectLst/>
              </a:rPr>
              <a:t>Cycle 12 funds will be either state or federally funded</a:t>
            </a:r>
          </a:p>
          <a:p>
            <a:pPr marL="285750" indent="-285750">
              <a:lnSpc>
                <a:spcPct val="150000"/>
              </a:lnSpc>
              <a:buFont typeface="Arial" panose="020B0604020202020204" pitchFamily="34" charset="0"/>
              <a:buChar char="•"/>
            </a:pPr>
            <a:r>
              <a:rPr lang="en-US" sz="2400" dirty="0"/>
              <a:t>Information may be subject to change. For more info and guidance, please see Caltrans’ HSIP webpage: </a:t>
            </a:r>
            <a:r>
              <a:rPr lang="en-US" sz="2400" dirty="0">
                <a:hlinkClick r:id="rId3"/>
              </a:rPr>
              <a:t>https://dot.ca.gov/programs/local-assistance/fed-and-state-programs/highway-safety-improvement-program</a:t>
            </a: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5A582E51-880A-EB04-2BA8-AE014A98986C}"/>
              </a:ext>
            </a:extLst>
          </p:cNvPr>
          <p:cNvSpPr txBox="1"/>
          <p:nvPr/>
        </p:nvSpPr>
        <p:spPr>
          <a:xfrm>
            <a:off x="11606380" y="6234466"/>
            <a:ext cx="301686"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29480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Clean California Local Grant Program (CCLGP)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3359061"/>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Cycle 1 delivery deadline is </a:t>
            </a:r>
            <a:r>
              <a:rPr lang="en-US" sz="2400" b="1" dirty="0"/>
              <a:t>June 30, 2024</a:t>
            </a:r>
            <a:r>
              <a:rPr lang="en-US" sz="2400" dirty="0"/>
              <a:t>, without an extension</a:t>
            </a:r>
          </a:p>
          <a:p>
            <a:pPr marL="800100" lvl="1" indent="-342900">
              <a:lnSpc>
                <a:spcPct val="150000"/>
              </a:lnSpc>
              <a:buFont typeface="Arial" panose="020B0604020202020204" pitchFamily="34" charset="0"/>
              <a:buChar char="•"/>
            </a:pPr>
            <a:r>
              <a:rPr lang="en-US" sz="2400" dirty="0"/>
              <a:t>If an extension will be required, please reach out to your assigned Local Assistance Area Engineer ASAP</a:t>
            </a:r>
          </a:p>
          <a:p>
            <a:pPr marL="285750" indent="-285750">
              <a:lnSpc>
                <a:spcPct val="150000"/>
              </a:lnSpc>
              <a:buFont typeface="Arial" panose="020B0604020202020204" pitchFamily="34" charset="0"/>
              <a:buChar char="•"/>
            </a:pPr>
            <a:r>
              <a:rPr lang="en-US" sz="2400" dirty="0"/>
              <a:t>Please see the Clean CA webpage for more info and application guidelines: </a:t>
            </a:r>
            <a:r>
              <a:rPr lang="en-US" sz="2400" dirty="0">
                <a:hlinkClick r:id="rId3">
                  <a:extLst>
                    <a:ext uri="{A12FA001-AC4F-418D-AE19-62706E023703}">
                      <ahyp:hlinkClr xmlns:ahyp="http://schemas.microsoft.com/office/drawing/2018/hyperlinkcolor" val="tx"/>
                    </a:ext>
                  </a:extLst>
                </a:hlinkClick>
              </a:rPr>
              <a:t>https://cleancalifornia.dot.ca.gov/local-grants/local-grant-program</a:t>
            </a: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3B68D932-FDF2-8CF8-7605-659DC27F133A}"/>
              </a:ext>
            </a:extLst>
          </p:cNvPr>
          <p:cNvSpPr txBox="1"/>
          <p:nvPr/>
        </p:nvSpPr>
        <p:spPr>
          <a:xfrm>
            <a:off x="11606380" y="6234466"/>
            <a:ext cx="301686" cy="369332"/>
          </a:xfrm>
          <a:prstGeom prst="rect">
            <a:avLst/>
          </a:prstGeom>
          <a:noFill/>
        </p:spPr>
        <p:txBody>
          <a:bodyPr wrap="none" rtlCol="0">
            <a:spAutoFit/>
          </a:bodyPr>
          <a:lstStyle/>
          <a:p>
            <a:r>
              <a:rPr lang="en-US" dirty="0"/>
              <a:t>5</a:t>
            </a:r>
          </a:p>
        </p:txBody>
      </p:sp>
    </p:spTree>
    <p:extLst>
      <p:ext uri="{BB962C8B-B14F-4D97-AF65-F5344CB8AC3E}">
        <p14:creationId xmlns:p14="http://schemas.microsoft.com/office/powerpoint/2010/main" val="129811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DBE/QAP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446705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Quality Assurance Program (QAP) forms need to be updated and approved every 5 years</a:t>
            </a:r>
          </a:p>
          <a:p>
            <a:pPr marL="285750" indent="-285750">
              <a:lnSpc>
                <a:spcPct val="150000"/>
              </a:lnSpc>
              <a:buFont typeface="Arial" panose="020B0604020202020204" pitchFamily="34" charset="0"/>
              <a:buChar char="•"/>
            </a:pPr>
            <a:r>
              <a:rPr lang="en-US" sz="2400" dirty="0"/>
              <a:t>QAP forms and annual DBE Forms need to be up to date and on file with Caltrans D12 Local Assistance in order to process E-76s and receive federal funding</a:t>
            </a:r>
          </a:p>
          <a:p>
            <a:pPr marL="285750" indent="-285750">
              <a:lnSpc>
                <a:spcPct val="150000"/>
              </a:lnSpc>
              <a:buFont typeface="Arial" panose="020B0604020202020204" pitchFamily="34" charset="0"/>
              <a:buChar char="•"/>
            </a:pPr>
            <a:r>
              <a:rPr lang="en-US" sz="2400" dirty="0"/>
              <a:t>If you have questions or issues with submitting DBE/QAP forms, please contact your assigned Local Assistance Area Engineer for further assistance</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18617DD8-1EA6-23D1-E8EB-C40C44CB986E}"/>
              </a:ext>
            </a:extLst>
          </p:cNvPr>
          <p:cNvSpPr txBox="1"/>
          <p:nvPr/>
        </p:nvSpPr>
        <p:spPr>
          <a:xfrm>
            <a:off x="11606380" y="6234466"/>
            <a:ext cx="301686" cy="369332"/>
          </a:xfrm>
          <a:prstGeom prst="rect">
            <a:avLst/>
          </a:prstGeom>
          <a:noFill/>
        </p:spPr>
        <p:txBody>
          <a:bodyPr wrap="none" rtlCol="0">
            <a:spAutoFit/>
          </a:bodyPr>
          <a:lstStyle/>
          <a:p>
            <a:r>
              <a:rPr lang="en-US" dirty="0"/>
              <a:t>6</a:t>
            </a:r>
          </a:p>
        </p:txBody>
      </p:sp>
    </p:spTree>
    <p:extLst>
      <p:ext uri="{BB962C8B-B14F-4D97-AF65-F5344CB8AC3E}">
        <p14:creationId xmlns:p14="http://schemas.microsoft.com/office/powerpoint/2010/main" val="368611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PED Extension</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1170567" cy="3913059"/>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New way to request extensions for Project End Dates (PED)</a:t>
            </a:r>
          </a:p>
          <a:p>
            <a:pPr marL="742950" lvl="1" indent="-285750">
              <a:lnSpc>
                <a:spcPct val="150000"/>
              </a:lnSpc>
              <a:buFont typeface="Arial" panose="020B0604020202020204" pitchFamily="34" charset="0"/>
              <a:buChar char="•"/>
            </a:pPr>
            <a:r>
              <a:rPr lang="en-US" sz="2400" dirty="0"/>
              <a:t>Entirely online and replaces old E-76 system</a:t>
            </a:r>
          </a:p>
          <a:p>
            <a:pPr marL="742950" lvl="1" indent="-285750">
              <a:lnSpc>
                <a:spcPct val="150000"/>
              </a:lnSpc>
              <a:buFont typeface="Arial" panose="020B0604020202020204" pitchFamily="34" charset="0"/>
              <a:buChar char="•"/>
            </a:pPr>
            <a:r>
              <a:rPr lang="en-US" sz="2400" dirty="0"/>
              <a:t>Link: </a:t>
            </a:r>
            <a:r>
              <a:rPr lang="en-US" sz="2400" dirty="0">
                <a:hlinkClick r:id="rId3"/>
              </a:rPr>
              <a:t>https://app.smartsheet.com/b/form/dd8ec43edae54b8aad35159cacec011a</a:t>
            </a:r>
            <a:endParaRPr lang="en-US" sz="2400" dirty="0"/>
          </a:p>
          <a:p>
            <a:pPr marL="285750" indent="-285750">
              <a:lnSpc>
                <a:spcPct val="150000"/>
              </a:lnSpc>
              <a:buFont typeface="Arial" panose="020B0604020202020204" pitchFamily="34" charset="0"/>
              <a:buChar char="•"/>
            </a:pPr>
            <a:r>
              <a:rPr lang="en-US" sz="2400" dirty="0"/>
              <a:t>Work done after a PED cannot be reimbursed!</a:t>
            </a:r>
          </a:p>
          <a:p>
            <a:pPr marL="285750" indent="-285750">
              <a:lnSpc>
                <a:spcPct val="150000"/>
              </a:lnSpc>
              <a:buFont typeface="Arial" panose="020B0604020202020204" pitchFamily="34" charset="0"/>
              <a:buChar char="•"/>
            </a:pPr>
            <a:r>
              <a:rPr lang="en-US" sz="2400" dirty="0"/>
              <a:t>More info and a report listing upcoming PED expirations can be found here: </a:t>
            </a:r>
            <a:r>
              <a:rPr lang="en-US" sz="2400" dirty="0">
                <a:hlinkClick r:id="rId4"/>
              </a:rPr>
              <a:t>https://dot.ca.gov/programs/local-assistance/projects/projects-with-expiring-end-dates</a:t>
            </a: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74E073DD-D9F3-DA21-1AF7-A16C3DA0429D}"/>
              </a:ext>
            </a:extLst>
          </p:cNvPr>
          <p:cNvSpPr txBox="1"/>
          <p:nvPr/>
        </p:nvSpPr>
        <p:spPr>
          <a:xfrm>
            <a:off x="11606380" y="6234466"/>
            <a:ext cx="301686" cy="369332"/>
          </a:xfrm>
          <a:prstGeom prst="rect">
            <a:avLst/>
          </a:prstGeom>
          <a:noFill/>
        </p:spPr>
        <p:txBody>
          <a:bodyPr wrap="none" rtlCol="0">
            <a:spAutoFit/>
          </a:bodyPr>
          <a:lstStyle/>
          <a:p>
            <a:r>
              <a:rPr lang="en-US" dirty="0"/>
              <a:t>7</a:t>
            </a:r>
          </a:p>
        </p:txBody>
      </p:sp>
    </p:spTree>
    <p:extLst>
      <p:ext uri="{BB962C8B-B14F-4D97-AF65-F5344CB8AC3E}">
        <p14:creationId xmlns:p14="http://schemas.microsoft.com/office/powerpoint/2010/main" val="3576718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57557688A97546AF1F8FBBED97DB03" ma:contentTypeVersion="16" ma:contentTypeDescription="Create a new document." ma:contentTypeScope="" ma:versionID="ee0991936434f34ed4b234bd62813ee8">
  <xsd:schema xmlns:xsd="http://www.w3.org/2001/XMLSchema" xmlns:xs="http://www.w3.org/2001/XMLSchema" xmlns:p="http://schemas.microsoft.com/office/2006/metadata/properties" xmlns:ns2="1e1dc542-75eb-45f0-9fdd-5998fb09abe7" xmlns:ns3="9227866e-a468-4e42-a6ab-585e5e9586f8" xmlns:ns4="17ef6b0a-f452-41e6-99fb-21ad9387609e" targetNamespace="http://schemas.microsoft.com/office/2006/metadata/properties" ma:root="true" ma:fieldsID="e151414c18099f9ca762cd60994e2789" ns2:_="" ns3:_="" ns4:_="">
    <xsd:import namespace="1e1dc542-75eb-45f0-9fdd-5998fb09abe7"/>
    <xsd:import namespace="9227866e-a468-4e42-a6ab-585e5e9586f8"/>
    <xsd:import namespace="17ef6b0a-f452-41e6-99fb-21ad938760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1dc542-75eb-45f0-9fdd-5998fb09ab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e518604-5b86-4bae-99b2-c365c03cd95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27866e-a468-4e42-a6ab-585e5e9586f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ef6b0a-f452-41e6-99fb-21ad9387609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f1183d6-2bdd-466f-8462-3c86d467214b}" ma:internalName="TaxCatchAll" ma:showField="CatchAllData" ma:web="9227866e-a468-4e42-a6ab-585e5e9586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e1dc542-75eb-45f0-9fdd-5998fb09abe7">
      <Terms xmlns="http://schemas.microsoft.com/office/infopath/2007/PartnerControls"/>
    </lcf76f155ced4ddcb4097134ff3c332f>
    <TaxCatchAll xmlns="17ef6b0a-f452-41e6-99fb-21ad9387609e" xsi:nil="true"/>
  </documentManagement>
</p:properties>
</file>

<file path=customXml/itemProps1.xml><?xml version="1.0" encoding="utf-8"?>
<ds:datastoreItem xmlns:ds="http://schemas.openxmlformats.org/officeDocument/2006/customXml" ds:itemID="{27A997FD-D0F5-4B7E-883B-4FD8BA4F5818}"/>
</file>

<file path=customXml/itemProps2.xml><?xml version="1.0" encoding="utf-8"?>
<ds:datastoreItem xmlns:ds="http://schemas.openxmlformats.org/officeDocument/2006/customXml" ds:itemID="{5F2424F2-DCF4-4784-96A0-2DE427FFF4BD}"/>
</file>

<file path=customXml/itemProps3.xml><?xml version="1.0" encoding="utf-8"?>
<ds:datastoreItem xmlns:ds="http://schemas.openxmlformats.org/officeDocument/2006/customXml" ds:itemID="{C90FA053-B756-4882-87A3-3D4AD5D4BFAB}"/>
</file>

<file path=docProps/app.xml><?xml version="1.0" encoding="utf-8"?>
<Properties xmlns="http://schemas.openxmlformats.org/officeDocument/2006/extended-properties" xmlns:vt="http://schemas.openxmlformats.org/officeDocument/2006/docPropsVTypes">
  <TotalTime>42359</TotalTime>
  <Words>1021</Words>
  <Application>Microsoft Office PowerPoint</Application>
  <PresentationFormat>Widescreen</PresentationFormat>
  <Paragraphs>122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Barragan</dc:creator>
  <cp:lastModifiedBy>Lawhead, Jonathan@DOT</cp:lastModifiedBy>
  <cp:revision>1207</cp:revision>
  <cp:lastPrinted>2019-05-24T19:45:03Z</cp:lastPrinted>
  <dcterms:created xsi:type="dcterms:W3CDTF">2019-03-25T04:17:46Z</dcterms:created>
  <dcterms:modified xsi:type="dcterms:W3CDTF">2024-04-18T23:11:57Z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0x0101006857557688A97546AF1F8FBBED97DB03</vt:lpwstr>
  </property>
</Properties>
</file>