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60" r:id="rId2"/>
    <p:sldId id="278" r:id="rId3"/>
    <p:sldId id="271" r:id="rId4"/>
    <p:sldId id="280" r:id="rId5"/>
    <p:sldId id="309" r:id="rId6"/>
    <p:sldId id="302" r:id="rId7"/>
    <p:sldId id="310" r:id="rId8"/>
    <p:sldId id="312" r:id="rId9"/>
    <p:sldId id="314" r:id="rId10"/>
    <p:sldId id="301" r:id="rId11"/>
    <p:sldId id="273" r:id="rId12"/>
    <p:sldId id="296" r:id="rId1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19AB22-1742-4A8D-8D50-0372FCE4D7D7}">
          <p14:sldIdLst>
            <p14:sldId id="260"/>
            <p14:sldId id="278"/>
          </p14:sldIdLst>
        </p14:section>
        <p14:section name="Untitled Section" id="{73C4AA03-BDDA-4D93-ADC3-42C175C1759F}">
          <p14:sldIdLst>
            <p14:sldId id="271"/>
            <p14:sldId id="280"/>
            <p14:sldId id="309"/>
            <p14:sldId id="302"/>
            <p14:sldId id="310"/>
            <p14:sldId id="312"/>
            <p14:sldId id="314"/>
            <p14:sldId id="301"/>
            <p14:sldId id="273"/>
            <p14:sldId id="296"/>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83536" autoAdjust="0"/>
  </p:normalViewPr>
  <p:slideViewPr>
    <p:cSldViewPr snapToGrid="0" snapToObjects="1" showGuides="1">
      <p:cViewPr varScale="1">
        <p:scale>
          <a:sx n="136" d="100"/>
          <a:sy n="136" d="100"/>
        </p:scale>
        <p:origin x="1218" y="114"/>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10/19/2023</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182869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310119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142106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379819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AF1602-38B5-4D7B-BD5F-B34689F967ED}"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F2EF2-4693-4838-ABD2-2B5BE17A9513}"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9D9DE-200E-4B25-82A6-266AD3436C87}"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C3BBC3-E2E7-491B-AD77-C459557C66B8}"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75420-E763-45CE-88FB-80928CCA2D77}"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F39B21-B7FF-491D-8680-6A8A19E17C36}" type="datetime1">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59F78-2B4D-4F2E-9591-31E657513E22}" type="datetime1">
              <a:rPr lang="en-US" smtClean="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BDDD3-3E63-4494-BF48-96ECBC684500}" type="datetime1">
              <a:rPr lang="en-US" smtClean="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687EB-3787-4C84-BEDC-F2B6490317BE}" type="datetime1">
              <a:rPr lang="en-US" smtClean="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307AAA-B84A-4EA0-977B-D83E9A8EB676}" type="datetime1">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C96C54-B4E1-4D07-8028-7C4EE1ED3F9F}" type="datetime1">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FF845-F174-4101-A5CE-05B03DD742B3}" type="datetime1">
              <a:rPr lang="en-US" smtClean="0"/>
              <a:t>10/19/2023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a:extLst>
              <a:ext uri="{FF2B5EF4-FFF2-40B4-BE49-F238E27FC236}">
                <a16:creationId xmlns:a16="http://schemas.microsoft.com/office/drawing/2014/main" id="{0E4212DD-F172-5B13-74C5-5FE92378E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8741-3CFD-4BDF-A750-5AF75F29A0D0}" type="slidenum">
              <a:rPr lang="en-US" smtClean="0"/>
              <a:t>‹#›</a:t>
            </a:fld>
            <a:endParaRPr lang="en-US"/>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Oliver.Luu@dot.ca.gov" TargetMode="External"/><Relationship Id="rId4" Type="http://schemas.openxmlformats.org/officeDocument/2006/relationships/hyperlink" Target="mailto:Jonathan.Lawhead@dot.ca.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a-ctap.org/index.cfm?pid=1609"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dot.ca.gov/programs/local-assistance/fed-and-state-programs/active-transportation-program/timelyus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t.ca.gov/programs/local-assistance/fed-and-state-programs/active-transportation-progra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leancalifornia.dot.ca.gov/local-grant-program/local-grants-cycle-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leancalifornia.dot.ca.gov/local-grants/local-grant-progr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pp.smartsheet.com/b/form/dd8ec43edae54b8aad35159cacec011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t.ca.gov/programs/local-assistance/projects/projects-with-expiring-end-dat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6" y="4938902"/>
            <a:ext cx="8971767" cy="2723823"/>
          </a:xfrm>
          <a:prstGeom prst="rect">
            <a:avLst/>
          </a:prstGeom>
          <a:noFill/>
        </p:spPr>
        <p:txBody>
          <a:bodyPr wrap="square" rtlCol="0">
            <a:spAutoFit/>
          </a:bodyPr>
          <a:lstStyle/>
          <a:p>
            <a:r>
              <a:rPr lang="en-US" sz="1900" b="1" dirty="0"/>
              <a:t>Jonathan </a:t>
            </a:r>
            <a:r>
              <a:rPr lang="en-US" sz="1900" b="1" dirty="0" err="1"/>
              <a:t>Lawhead</a:t>
            </a:r>
            <a:r>
              <a:rPr lang="en-US" sz="1900" b="1" dirty="0"/>
              <a:t>			Oliver K. Luu</a:t>
            </a:r>
          </a:p>
          <a:p>
            <a:r>
              <a:rPr lang="en-US" sz="1900" dirty="0"/>
              <a:t>D12 Local Assistance Branch Chief		Performance and Resource Manager</a:t>
            </a:r>
          </a:p>
          <a:p>
            <a:r>
              <a:rPr lang="en-US" sz="1900" dirty="0"/>
              <a:t>Caltrans District 12			Caltrans District 12</a:t>
            </a:r>
          </a:p>
          <a:p>
            <a:r>
              <a:rPr lang="en-US" sz="1900" dirty="0">
                <a:hlinkClick r:id="rId4"/>
              </a:rPr>
              <a:t>Jonathan.Lawhead@dot.ca.gov</a:t>
            </a:r>
            <a:r>
              <a:rPr lang="en-US" sz="1900" dirty="0"/>
              <a:t> 		</a:t>
            </a:r>
            <a:r>
              <a:rPr lang="en-US" sz="1900" dirty="0">
                <a:hlinkClick r:id="rId5"/>
              </a:rPr>
              <a:t>Oliver.Luu@dot.ca.gov</a:t>
            </a:r>
            <a:endParaRPr lang="en-US" sz="1900" dirty="0"/>
          </a:p>
          <a:p>
            <a:r>
              <a:rPr lang="en-US" sz="1900" dirty="0"/>
              <a:t>(657) 328-6285				(657) 328-6267</a:t>
            </a:r>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October 25, 2023</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541191" cy="584775"/>
          </a:xfrm>
          <a:prstGeom prst="rect">
            <a:avLst/>
          </a:prstGeom>
          <a:noFill/>
        </p:spPr>
        <p:txBody>
          <a:bodyPr wrap="none" rtlCol="0">
            <a:spAutoFit/>
          </a:bodyPr>
          <a:lstStyle/>
          <a:p>
            <a:r>
              <a:rPr lang="en-US" sz="3200" b="1" dirty="0"/>
              <a:t>Training</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114307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LTAP link for training registration and info: </a:t>
            </a:r>
            <a:r>
              <a:rPr lang="en-US" sz="2400" dirty="0">
                <a:hlinkClick r:id="rId3"/>
              </a:rPr>
              <a:t>https://ca-ctap.org/index.cfm?pid=1609</a:t>
            </a:r>
            <a:endParaRPr lang="en-US" sz="2400" dirty="0"/>
          </a:p>
          <a:p>
            <a:pPr marL="285750" indent="-285750">
              <a:lnSpc>
                <a:spcPct val="150000"/>
              </a:lnSpc>
              <a:buFont typeface="Arial" panose="020B0604020202020204" pitchFamily="34" charset="0"/>
              <a:buChar char="•"/>
            </a:pPr>
            <a:r>
              <a:rPr lang="en-US" sz="2400" dirty="0"/>
              <a:t>Fall training schedule is coming soon.</a:t>
            </a:r>
          </a:p>
        </p:txBody>
      </p:sp>
      <p:sp>
        <p:nvSpPr>
          <p:cNvPr id="2" name="TextBox 1">
            <a:extLst>
              <a:ext uri="{FF2B5EF4-FFF2-40B4-BE49-F238E27FC236}">
                <a16:creationId xmlns:a16="http://schemas.microsoft.com/office/drawing/2014/main" id="{8193B746-E7E5-2087-E20F-25B7B80FF13B}"/>
              </a:ext>
            </a:extLst>
          </p:cNvPr>
          <p:cNvSpPr txBox="1"/>
          <p:nvPr/>
        </p:nvSpPr>
        <p:spPr>
          <a:xfrm>
            <a:off x="11606380" y="6234466"/>
            <a:ext cx="301686" cy="369332"/>
          </a:xfrm>
          <a:prstGeom prst="rect">
            <a:avLst/>
          </a:prstGeom>
          <a:noFill/>
        </p:spPr>
        <p:txBody>
          <a:bodyPr wrap="none" rtlCol="0">
            <a:spAutoFit/>
          </a:bodyPr>
          <a:lstStyle/>
          <a:p>
            <a:r>
              <a:rPr lang="en-US" dirty="0"/>
              <a:t>8</a:t>
            </a:r>
          </a:p>
        </p:txBody>
      </p:sp>
      <p:pic>
        <p:nvPicPr>
          <p:cNvPr id="3" name="Picture 2">
            <a:extLst>
              <a:ext uri="{FF2B5EF4-FFF2-40B4-BE49-F238E27FC236}">
                <a16:creationId xmlns:a16="http://schemas.microsoft.com/office/drawing/2014/main" id="{9F2BAC02-D4C0-C1C0-0DC0-09296E817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52161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sp>
        <p:nvSpPr>
          <p:cNvPr id="2" name="TextBox 1">
            <a:extLst>
              <a:ext uri="{FF2B5EF4-FFF2-40B4-BE49-F238E27FC236}">
                <a16:creationId xmlns:a16="http://schemas.microsoft.com/office/drawing/2014/main" id="{09F37781-89B8-6E94-AD19-2FCF330AAAD6}"/>
              </a:ext>
            </a:extLst>
          </p:cNvPr>
          <p:cNvSpPr txBox="1"/>
          <p:nvPr/>
        </p:nvSpPr>
        <p:spPr>
          <a:xfrm>
            <a:off x="11606380" y="6234466"/>
            <a:ext cx="301686" cy="369332"/>
          </a:xfrm>
          <a:prstGeom prst="rect">
            <a:avLst/>
          </a:prstGeom>
          <a:noFill/>
        </p:spPr>
        <p:txBody>
          <a:bodyPr wrap="none" rtlCol="0">
            <a:spAutoFit/>
          </a:bodyPr>
          <a:lstStyle/>
          <a:p>
            <a:r>
              <a:rPr lang="en-US" dirty="0"/>
              <a:t>9</a:t>
            </a:r>
          </a:p>
        </p:txBody>
      </p:sp>
      <p:pic>
        <p:nvPicPr>
          <p:cNvPr id="3" name="Picture 2">
            <a:extLst>
              <a:ext uri="{FF2B5EF4-FFF2-40B4-BE49-F238E27FC236}">
                <a16:creationId xmlns:a16="http://schemas.microsoft.com/office/drawing/2014/main" id="{2BC1B6F5-FC0B-0250-BD09-4D94C4B7A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42978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CD8D0-1A36-FDF7-C113-5209F04E28A2}"/>
              </a:ext>
            </a:extLst>
          </p:cNvPr>
          <p:cNvPicPr>
            <a:picLocks noChangeAspect="1"/>
          </p:cNvPicPr>
          <p:nvPr/>
        </p:nvPicPr>
        <p:blipFill>
          <a:blip r:embed="rId3"/>
          <a:stretch>
            <a:fillRect/>
          </a:stretch>
        </p:blipFill>
        <p:spPr>
          <a:xfrm>
            <a:off x="700087" y="481012"/>
            <a:ext cx="10791825" cy="5895975"/>
          </a:xfrm>
          <a:prstGeom prst="rect">
            <a:avLst/>
          </a:prstGeom>
        </p:spPr>
      </p:pic>
      <p:sp>
        <p:nvSpPr>
          <p:cNvPr id="10" name="TextBox 9">
            <a:extLst>
              <a:ext uri="{FF2B5EF4-FFF2-40B4-BE49-F238E27FC236}">
                <a16:creationId xmlns:a16="http://schemas.microsoft.com/office/drawing/2014/main" id="{90C6E3B5-A3CB-B049-97BD-2C943BFCFAC2}"/>
              </a:ext>
            </a:extLst>
          </p:cNvPr>
          <p:cNvSpPr txBox="1"/>
          <p:nvPr/>
        </p:nvSpPr>
        <p:spPr>
          <a:xfrm>
            <a:off x="11606380" y="6234466"/>
            <a:ext cx="418704"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ADVISORY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400" dirty="0"/>
              <a:t>PAGE  |	UPDATE ITEM			</a:t>
            </a:r>
          </a:p>
          <a:p>
            <a:pPr>
              <a:lnSpc>
                <a:spcPct val="90000"/>
              </a:lnSpc>
              <a:spcAft>
                <a:spcPts val="600"/>
              </a:spcAft>
            </a:pPr>
            <a:r>
              <a:rPr lang="en-US" sz="1400" dirty="0"/>
              <a:t>   1	CTC Meetings</a:t>
            </a:r>
          </a:p>
          <a:p>
            <a:pPr>
              <a:lnSpc>
                <a:spcPct val="90000"/>
              </a:lnSpc>
              <a:spcAft>
                <a:spcPts val="600"/>
              </a:spcAft>
            </a:pPr>
            <a:r>
              <a:rPr lang="en-US" sz="1400" dirty="0"/>
              <a:t>   2	Inactive Invoices</a:t>
            </a:r>
          </a:p>
          <a:p>
            <a:pPr>
              <a:lnSpc>
                <a:spcPct val="90000"/>
              </a:lnSpc>
              <a:spcAft>
                <a:spcPts val="600"/>
              </a:spcAft>
            </a:pPr>
            <a:r>
              <a:rPr lang="en-US" sz="1400" dirty="0"/>
              <a:t>   3	ATP</a:t>
            </a:r>
          </a:p>
          <a:p>
            <a:pPr>
              <a:lnSpc>
                <a:spcPct val="90000"/>
              </a:lnSpc>
              <a:spcAft>
                <a:spcPts val="600"/>
              </a:spcAft>
            </a:pPr>
            <a:r>
              <a:rPr lang="en-US" sz="1400" dirty="0"/>
              <a:t>   4	Clean California</a:t>
            </a:r>
          </a:p>
          <a:p>
            <a:pPr>
              <a:lnSpc>
                <a:spcPct val="90000"/>
              </a:lnSpc>
              <a:spcAft>
                <a:spcPts val="600"/>
              </a:spcAft>
            </a:pPr>
            <a:r>
              <a:rPr lang="en-US" sz="1400" dirty="0"/>
              <a:t>   5	DBE/QAP</a:t>
            </a:r>
          </a:p>
          <a:p>
            <a:pPr>
              <a:lnSpc>
                <a:spcPct val="90000"/>
              </a:lnSpc>
              <a:spcAft>
                <a:spcPts val="600"/>
              </a:spcAft>
            </a:pPr>
            <a:r>
              <a:rPr lang="en-US" sz="1400" dirty="0"/>
              <a:t>   6	PED Extensions</a:t>
            </a:r>
          </a:p>
          <a:p>
            <a:pPr>
              <a:lnSpc>
                <a:spcPct val="90000"/>
              </a:lnSpc>
              <a:spcAft>
                <a:spcPts val="600"/>
              </a:spcAft>
            </a:pPr>
            <a:r>
              <a:rPr lang="en-US" sz="1400" dirty="0"/>
              <a:t>   7	CRRSAA/PMRF</a:t>
            </a:r>
          </a:p>
          <a:p>
            <a:pPr>
              <a:lnSpc>
                <a:spcPct val="90000"/>
              </a:lnSpc>
              <a:spcAft>
                <a:spcPts val="600"/>
              </a:spcAft>
            </a:pPr>
            <a:r>
              <a:rPr lang="en-US" sz="1400" dirty="0"/>
              <a:t>   8	Training</a:t>
            </a:r>
          </a:p>
          <a:p>
            <a:pPr>
              <a:lnSpc>
                <a:spcPct val="90000"/>
              </a:lnSpc>
              <a:spcAft>
                <a:spcPts val="600"/>
              </a:spcAft>
            </a:pPr>
            <a:r>
              <a:rPr lang="en-US" sz="1400" dirty="0"/>
              <a:t>   9	Title VI</a:t>
            </a:r>
          </a:p>
          <a:p>
            <a:pPr>
              <a:lnSpc>
                <a:spcPct val="90000"/>
              </a:lnSpc>
              <a:spcAft>
                <a:spcPts val="600"/>
              </a:spcAft>
            </a:pPr>
            <a:r>
              <a:rPr lang="en-US" sz="1400" dirty="0"/>
              <a:t>   10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225106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Deadlines to submit allocations and time extensions to District Local Assistance:</a:t>
            </a:r>
          </a:p>
          <a:p>
            <a:pPr marL="742950" lvl="1" indent="-285750">
              <a:lnSpc>
                <a:spcPct val="150000"/>
              </a:lnSpc>
              <a:buFont typeface="Arial" panose="020B0604020202020204" pitchFamily="34" charset="0"/>
              <a:buChar char="•"/>
            </a:pPr>
            <a:r>
              <a:rPr lang="en-US" sz="2400" b="1" dirty="0"/>
              <a:t>October 9</a:t>
            </a:r>
            <a:r>
              <a:rPr lang="en-US" sz="2400" dirty="0"/>
              <a:t>, 2023 for the December 2023 CTC Meeting</a:t>
            </a:r>
          </a:p>
          <a:p>
            <a:pPr marL="742950" lvl="1" indent="-285750">
              <a:lnSpc>
                <a:spcPct val="150000"/>
              </a:lnSpc>
              <a:buFont typeface="Arial" panose="020B0604020202020204" pitchFamily="34" charset="0"/>
              <a:buChar char="•"/>
            </a:pPr>
            <a:r>
              <a:rPr lang="en-US" sz="2400" b="1" dirty="0"/>
              <a:t>November 27</a:t>
            </a:r>
            <a:r>
              <a:rPr lang="en-US" sz="2400" dirty="0"/>
              <a:t>, 2023 for the January 2024 CTC Meeting</a:t>
            </a:r>
          </a:p>
        </p:txBody>
      </p:sp>
      <p:pic>
        <p:nvPicPr>
          <p:cNvPr id="3" name="Picture 2">
            <a:extLst>
              <a:ext uri="{FF2B5EF4-FFF2-40B4-BE49-F238E27FC236}">
                <a16:creationId xmlns:a16="http://schemas.microsoft.com/office/drawing/2014/main" id="{7D65E378-DE9E-3397-21F2-0E8E4A36F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13550866-41D7-4201-4B8F-370E10750369}"/>
              </a:ext>
            </a:extLst>
          </p:cNvPr>
          <p:cNvSpPr txBox="1"/>
          <p:nvPr/>
        </p:nvSpPr>
        <p:spPr>
          <a:xfrm>
            <a:off x="11606380" y="6234466"/>
            <a:ext cx="301686"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502105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New inactive quarter began on </a:t>
            </a:r>
            <a:r>
              <a:rPr lang="en-US" sz="2400" b="1" dirty="0"/>
              <a:t>October 1, 2023.</a:t>
            </a:r>
            <a:endParaRPr lang="en-US" sz="2400" dirty="0"/>
          </a:p>
          <a:p>
            <a:pPr marL="285750" indent="-285750">
              <a:lnSpc>
                <a:spcPct val="150000"/>
              </a:lnSpc>
              <a:buFont typeface="Arial" panose="020B0604020202020204" pitchFamily="34" charset="0"/>
              <a:buChar char="•"/>
            </a:pPr>
            <a:r>
              <a:rPr lang="en-US" sz="2400" dirty="0"/>
              <a:t>Deadline to submit inactive invoices will be </a:t>
            </a:r>
            <a:r>
              <a:rPr lang="en-US" sz="2400" b="1" dirty="0"/>
              <a:t>November 22, 2023</a:t>
            </a:r>
            <a:endParaRPr lang="en-US" sz="2400" dirty="0"/>
          </a:p>
          <a:p>
            <a:pPr marL="285750" indent="-285750">
              <a:lnSpc>
                <a:spcPct val="150000"/>
              </a:lnSpc>
              <a:buFont typeface="Arial" panose="020B0604020202020204" pitchFamily="34" charset="0"/>
              <a:buChar char="•"/>
            </a:pPr>
            <a:r>
              <a:rPr lang="en-US" sz="2400" dirty="0"/>
              <a:t>Reminder letters will be sent out later this month once HQ publishes a new official inactive list</a:t>
            </a:r>
          </a:p>
          <a:p>
            <a:pPr marL="285750" indent="-285750">
              <a:lnSpc>
                <a:spcPct val="150000"/>
              </a:lnSpc>
              <a:buFont typeface="Arial" panose="020B0604020202020204" pitchFamily="34" charset="0"/>
              <a:buChar char="•"/>
            </a:pPr>
            <a:r>
              <a:rPr lang="en-US" sz="2400" dirty="0"/>
              <a:t>Inactivity may prevent E-76s from being processed.</a:t>
            </a:r>
          </a:p>
          <a:p>
            <a:pPr marL="285750" lvl="0" indent="-285750">
              <a:lnSpc>
                <a:spcPct val="150000"/>
              </a:lnSpc>
              <a:buFont typeface="Arial" panose="020B0604020202020204" pitchFamily="34" charset="0"/>
              <a:buChar char="•"/>
            </a:pPr>
            <a:r>
              <a:rPr lang="en-US" sz="2400" dirty="0"/>
              <a:t>The official inactive list can be viewed here: </a:t>
            </a:r>
            <a:r>
              <a:rPr lang="en-US" sz="2400" dirty="0">
                <a:hlinkClick r:id="rId3"/>
              </a:rPr>
              <a:t>https://dot.ca.gov/programs/local-assistance/projects/inactive-projects</a:t>
            </a:r>
            <a:endParaRPr lang="en-US" sz="2400" dirty="0"/>
          </a:p>
          <a:p>
            <a:pPr marL="285750" indent="-285750">
              <a:lnSpc>
                <a:spcPct val="150000"/>
              </a:lnSpc>
              <a:buFont typeface="Arial" panose="020B0604020202020204" pitchFamily="34" charset="0"/>
              <a:buChar char="•"/>
            </a:pPr>
            <a:r>
              <a:rPr lang="en-US" sz="2400" dirty="0"/>
              <a:t>If you have questions or issues with submitting invoices, please contact your area engineer/planner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7F59346F-F5B7-59C3-3278-70825B17FA25}"/>
              </a:ext>
            </a:extLst>
          </p:cNvPr>
          <p:cNvSpPr txBox="1"/>
          <p:nvPr/>
        </p:nvSpPr>
        <p:spPr>
          <a:xfrm>
            <a:off x="11606380" y="6234466"/>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5390002" cy="584775"/>
          </a:xfrm>
          <a:prstGeom prst="rect">
            <a:avLst/>
          </a:prstGeom>
          <a:noFill/>
        </p:spPr>
        <p:txBody>
          <a:bodyPr wrap="none" rtlCol="0">
            <a:spAutoFit/>
          </a:bodyPr>
          <a:lstStyle/>
          <a:p>
            <a:r>
              <a:rPr lang="en-US" sz="3200" b="1" dirty="0"/>
              <a:t>Active Transportation Program</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4467057"/>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400" dirty="0"/>
              <a:t>ATP Cycle 6 MPO component adopted at the June 28, 2023 CTC Meeting.</a:t>
            </a:r>
          </a:p>
          <a:p>
            <a:pPr marL="285750" lvl="0" indent="-285750">
              <a:lnSpc>
                <a:spcPct val="150000"/>
              </a:lnSpc>
              <a:buFont typeface="Arial" panose="020B0604020202020204" pitchFamily="34" charset="0"/>
              <a:buChar char="•"/>
            </a:pPr>
            <a:r>
              <a:rPr lang="en-US" sz="2400" dirty="0"/>
              <a:t>Timely Use of Funds calculator is now available</a:t>
            </a:r>
          </a:p>
          <a:p>
            <a:pPr marL="742950" lvl="1" indent="-285750">
              <a:lnSpc>
                <a:spcPct val="150000"/>
              </a:lnSpc>
              <a:buFont typeface="Arial" panose="020B0604020202020204" pitchFamily="34" charset="0"/>
              <a:buChar char="•"/>
            </a:pPr>
            <a:r>
              <a:rPr lang="en-US" sz="2400" dirty="0"/>
              <a:t>Assists in confirming deadlines and submittal dates</a:t>
            </a:r>
          </a:p>
          <a:p>
            <a:pPr marL="742950" lvl="1" indent="-285750">
              <a:lnSpc>
                <a:spcPct val="150000"/>
              </a:lnSpc>
              <a:buFont typeface="Arial" panose="020B0604020202020204" pitchFamily="34" charset="0"/>
              <a:buChar char="•"/>
            </a:pPr>
            <a:r>
              <a:rPr lang="en-US" sz="2400" dirty="0"/>
              <a:t>Link: </a:t>
            </a:r>
            <a:r>
              <a:rPr lang="en-US" sz="2400" dirty="0">
                <a:hlinkClick r:id="rId3"/>
              </a:rPr>
              <a:t>https://dot.ca.gov/programs/local-assistance/fed-and-state-programs/active-transportation-program/timelyuse</a:t>
            </a:r>
            <a:endParaRPr lang="en-US" sz="2400" dirty="0"/>
          </a:p>
          <a:p>
            <a:pPr marL="285750" indent="-285750">
              <a:lnSpc>
                <a:spcPct val="150000"/>
              </a:lnSpc>
              <a:buFont typeface="Arial" panose="020B0604020202020204" pitchFamily="34" charset="0"/>
              <a:buChar char="•"/>
            </a:pPr>
            <a:r>
              <a:rPr lang="en-US" sz="2400" dirty="0"/>
              <a:t>For more info and guidance, please see Caltrans’ ATP webpage: </a:t>
            </a:r>
            <a:r>
              <a:rPr lang="en-US" sz="2400" dirty="0">
                <a:hlinkClick r:id="rId4"/>
              </a:rPr>
              <a:t>https://dot.ca.gov/programs/local-assistance/fed-and-state-programs/active-transportation-program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274367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b="1" dirty="0"/>
              <a:t>Cycle 2 </a:t>
            </a:r>
            <a:r>
              <a:rPr lang="en-US" sz="2400" dirty="0"/>
              <a:t>awardees have been announced. For a full list of awarded projects, see the </a:t>
            </a:r>
            <a:r>
              <a:rPr lang="en-US" sz="2400" dirty="0">
                <a:hlinkClick r:id="rId3"/>
              </a:rPr>
              <a:t>CCLGP Cycle 2 Awarded Projects webpage</a:t>
            </a:r>
            <a:r>
              <a:rPr lang="en-US" sz="2400" dirty="0"/>
              <a:t>.</a:t>
            </a:r>
          </a:p>
          <a:p>
            <a:pPr marL="285750" indent="-285750">
              <a:lnSpc>
                <a:spcPct val="150000"/>
              </a:lnSpc>
              <a:buFont typeface="Arial" panose="020B0604020202020204" pitchFamily="34" charset="0"/>
              <a:buChar char="•"/>
            </a:pPr>
            <a:r>
              <a:rPr lang="en-US" sz="2400" dirty="0"/>
              <a:t>Local Agencies with Cycle 1 projects should submit invoices no more frequently than monthly and no less frequently than quarterly.</a:t>
            </a:r>
          </a:p>
          <a:p>
            <a:pPr marL="285750" indent="-285750">
              <a:lnSpc>
                <a:spcPct val="150000"/>
              </a:lnSpc>
              <a:buFont typeface="Arial" panose="020B0604020202020204" pitchFamily="34" charset="0"/>
              <a:buChar char="•"/>
            </a:pPr>
            <a:r>
              <a:rPr lang="en-US" sz="2400" dirty="0"/>
              <a:t>Please see the Clean CA webpage for more info and application guidelines: </a:t>
            </a:r>
            <a:r>
              <a:rPr lang="en-US" sz="2400" dirty="0">
                <a:hlinkClick r:id="rId4"/>
              </a:rPr>
              <a:t>https://cleancalifornia.dot.ca.gov/local-grants/local-grant-program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B68D932-FDF2-8CF8-7605-659DC27F133A}"/>
              </a:ext>
            </a:extLst>
          </p:cNvPr>
          <p:cNvSpPr txBox="1"/>
          <p:nvPr/>
        </p:nvSpPr>
        <p:spPr>
          <a:xfrm>
            <a:off x="11606380" y="6234466"/>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129811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DBE/QAP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DBE exhibits 9-B and 9-C for FFY 23/24 are due to the District ASAP if not already submitted.</a:t>
            </a:r>
            <a:endParaRPr lang="en-US" sz="2400" b="1" dirty="0"/>
          </a:p>
          <a:p>
            <a:pPr marL="285750" indent="-285750">
              <a:lnSpc>
                <a:spcPct val="150000"/>
              </a:lnSpc>
              <a:buFont typeface="Arial" panose="020B0604020202020204" pitchFamily="34" charset="0"/>
              <a:buChar char="•"/>
            </a:pPr>
            <a:r>
              <a:rPr lang="en-US" sz="2400" dirty="0"/>
              <a:t>Quality Assurance Program (QAP) forms need to be updated and approved every 5 years.</a:t>
            </a:r>
          </a:p>
          <a:p>
            <a:pPr marL="285750" indent="-285750">
              <a:lnSpc>
                <a:spcPct val="150000"/>
              </a:lnSpc>
              <a:buFont typeface="Arial" panose="020B0604020202020204" pitchFamily="34" charset="0"/>
              <a:buChar char="•"/>
            </a:pPr>
            <a:r>
              <a:rPr lang="en-US" sz="2400" dirty="0"/>
              <a:t>DBE &amp; QAP forms need to be up to date in order to process E-76s and receive federal funding.</a:t>
            </a:r>
          </a:p>
          <a:p>
            <a:pPr marL="285750" indent="-285750">
              <a:lnSpc>
                <a:spcPct val="150000"/>
              </a:lnSpc>
              <a:buFont typeface="Arial" panose="020B0604020202020204" pitchFamily="34" charset="0"/>
              <a:buChar char="•"/>
            </a:pPr>
            <a:r>
              <a:rPr lang="en-US" sz="2400" dirty="0"/>
              <a:t>If you have questions or issues with submitting DBE/QAP forms, please contact your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18617DD8-1EA6-23D1-E8EB-C40C44CB986E}"/>
              </a:ext>
            </a:extLst>
          </p:cNvPr>
          <p:cNvSpPr txBox="1"/>
          <p:nvPr/>
        </p:nvSpPr>
        <p:spPr>
          <a:xfrm>
            <a:off x="11606380" y="6234466"/>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368611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PED Extension</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70567"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New way to request extensions for Project End Dates (PED)</a:t>
            </a:r>
          </a:p>
          <a:p>
            <a:pPr marL="742950" lvl="1" indent="-285750">
              <a:lnSpc>
                <a:spcPct val="150000"/>
              </a:lnSpc>
              <a:buFont typeface="Arial" panose="020B0604020202020204" pitchFamily="34" charset="0"/>
              <a:buChar char="•"/>
            </a:pPr>
            <a:r>
              <a:rPr lang="en-US" sz="2400" dirty="0"/>
              <a:t>Entirely online and replaces old E-76 system</a:t>
            </a:r>
          </a:p>
          <a:p>
            <a:pPr marL="742950" lvl="1" indent="-285750">
              <a:lnSpc>
                <a:spcPct val="150000"/>
              </a:lnSpc>
              <a:buFont typeface="Arial" panose="020B0604020202020204" pitchFamily="34" charset="0"/>
              <a:buChar char="•"/>
            </a:pPr>
            <a:r>
              <a:rPr lang="en-US" sz="2400" dirty="0"/>
              <a:t>Link: </a:t>
            </a:r>
            <a:r>
              <a:rPr lang="en-US" sz="2400" dirty="0">
                <a:hlinkClick r:id="rId3"/>
              </a:rPr>
              <a:t>https://app.smartsheet.com/b/form/dd8ec43edae54b8aad35159cacec011a</a:t>
            </a:r>
            <a:endParaRPr lang="en-US" sz="2400" dirty="0"/>
          </a:p>
          <a:p>
            <a:pPr marL="285750" indent="-285750">
              <a:lnSpc>
                <a:spcPct val="150000"/>
              </a:lnSpc>
              <a:buFont typeface="Arial" panose="020B0604020202020204" pitchFamily="34" charset="0"/>
              <a:buChar char="•"/>
            </a:pPr>
            <a:r>
              <a:rPr lang="en-US" sz="2400" dirty="0"/>
              <a:t>Work done after a PED cannot be reimbursed!</a:t>
            </a:r>
          </a:p>
          <a:p>
            <a:pPr marL="285750" indent="-285750">
              <a:lnSpc>
                <a:spcPct val="150000"/>
              </a:lnSpc>
              <a:buFont typeface="Arial" panose="020B0604020202020204" pitchFamily="34" charset="0"/>
              <a:buChar char="•"/>
            </a:pPr>
            <a:r>
              <a:rPr lang="en-US" sz="2400" dirty="0"/>
              <a:t>More info and a report listing upcoming PED expirations can be found here: </a:t>
            </a:r>
            <a:r>
              <a:rPr lang="en-US" sz="2400" dirty="0">
                <a:hlinkClick r:id="rId4"/>
              </a:rPr>
              <a:t>https://dot.ca.gov/programs/local-assistance/projects/projects-with-expiring-end-dates</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74E073DD-D9F3-DA21-1AF7-A16C3DA0429D}"/>
              </a:ext>
            </a:extLst>
          </p:cNvPr>
          <p:cNvSpPr txBox="1"/>
          <p:nvPr/>
        </p:nvSpPr>
        <p:spPr>
          <a:xfrm>
            <a:off x="11606380" y="6234466"/>
            <a:ext cx="301686"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357671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CRRSAA / PMRF</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28050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CRRSAA/PMRF funding for unobligated projects was subject to rescission per the Fiscal Responsibility Act of 2023.</a:t>
            </a:r>
          </a:p>
          <a:p>
            <a:pPr marL="285750" indent="-285750">
              <a:lnSpc>
                <a:spcPct val="150000"/>
              </a:lnSpc>
              <a:buFont typeface="Arial" panose="020B0604020202020204" pitchFamily="34" charset="0"/>
              <a:buChar char="•"/>
            </a:pPr>
            <a:r>
              <a:rPr lang="en-US" sz="2400" dirty="0"/>
              <a:t>The State and Caltrans HQ are currently running a reconciliation effort to determine which projects with federal funds affected by the recission can be exchanged for state funds – more information to come on this.</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73DB25F-CBDB-4EDF-A05C-71BCC918749D}"/>
              </a:ext>
            </a:extLst>
          </p:cNvPr>
          <p:cNvSpPr txBox="1"/>
          <p:nvPr/>
        </p:nvSpPr>
        <p:spPr>
          <a:xfrm>
            <a:off x="11606380" y="6234466"/>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903377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41876</TotalTime>
  <Words>835</Words>
  <Application>Microsoft Office PowerPoint</Application>
  <PresentationFormat>Widescreen</PresentationFormat>
  <Paragraphs>103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Lawhead, Jonathan@DOT</cp:lastModifiedBy>
  <cp:revision>1167</cp:revision>
  <cp:lastPrinted>2019-05-24T19:45:03Z</cp:lastPrinted>
  <dcterms:created xsi:type="dcterms:W3CDTF">2019-03-25T04:17:46Z</dcterms:created>
  <dcterms:modified xsi:type="dcterms:W3CDTF">2023-10-19T17:08:37Z</dcterms:modified>
</cp:coreProperties>
</file>