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sldIdLst>
    <p:sldId id="260" r:id="rId2"/>
    <p:sldId id="278" r:id="rId3"/>
    <p:sldId id="271" r:id="rId4"/>
    <p:sldId id="313" r:id="rId5"/>
    <p:sldId id="280" r:id="rId6"/>
    <p:sldId id="309" r:id="rId7"/>
    <p:sldId id="302" r:id="rId8"/>
    <p:sldId id="310" r:id="rId9"/>
    <p:sldId id="312" r:id="rId10"/>
    <p:sldId id="314" r:id="rId11"/>
    <p:sldId id="301" r:id="rId12"/>
    <p:sldId id="273" r:id="rId13"/>
    <p:sldId id="296" r:id="rId14"/>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19AB22-1742-4A8D-8D50-0372FCE4D7D7}">
          <p14:sldIdLst>
            <p14:sldId id="260"/>
            <p14:sldId id="278"/>
          </p14:sldIdLst>
        </p14:section>
        <p14:section name="Untitled Section" id="{73C4AA03-BDDA-4D93-ADC3-42C175C1759F}">
          <p14:sldIdLst>
            <p14:sldId id="271"/>
            <p14:sldId id="313"/>
            <p14:sldId id="280"/>
            <p14:sldId id="309"/>
            <p14:sldId id="302"/>
            <p14:sldId id="310"/>
            <p14:sldId id="312"/>
            <p14:sldId id="314"/>
            <p14:sldId id="301"/>
            <p14:sldId id="273"/>
            <p14:sldId id="296"/>
          </p14:sldIdLst>
        </p14:section>
      </p14:sectionLst>
    </p:ex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B1B0"/>
    <a:srgbClr val="009DDC"/>
    <a:srgbClr val="0086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83536" autoAdjust="0"/>
  </p:normalViewPr>
  <p:slideViewPr>
    <p:cSldViewPr snapToGrid="0" snapToObjects="1" showGuides="1">
      <p:cViewPr varScale="1">
        <p:scale>
          <a:sx n="95" d="100"/>
          <a:sy n="95" d="100"/>
        </p:scale>
        <p:origin x="1158" y="66"/>
      </p:cViewPr>
      <p:guideLst>
        <p:guide orient="horz" pos="2184"/>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6" d="100"/>
          <a:sy n="86" d="100"/>
        </p:scale>
        <p:origin x="-3786"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3932" tIns="46966" rIns="93932" bIns="46966"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79"/>
          </a:xfrm>
          <a:prstGeom prst="rect">
            <a:avLst/>
          </a:prstGeom>
        </p:spPr>
        <p:txBody>
          <a:bodyPr vert="horz" lIns="93932" tIns="46966" rIns="93932" bIns="46966" rtlCol="0"/>
          <a:lstStyle>
            <a:lvl1pPr algn="r">
              <a:defRPr sz="1200"/>
            </a:lvl1pPr>
          </a:lstStyle>
          <a:p>
            <a:fld id="{686E8CED-6AC1-FA4C-AF78-340488CF9804}" type="datetimeFigureOut">
              <a:rPr lang="en-US" smtClean="0"/>
              <a:t>6/21/2023</a:t>
            </a:fld>
            <a:endParaRPr lang="en-US" dirty="0"/>
          </a:p>
        </p:txBody>
      </p:sp>
      <p:sp>
        <p:nvSpPr>
          <p:cNvPr id="4" name="Slide Image Placeholder 3"/>
          <p:cNvSpPr>
            <a:spLocks noGrp="1" noRot="1" noChangeAspect="1"/>
          </p:cNvSpPr>
          <p:nvPr>
            <p:ph type="sldImg" idx="2"/>
          </p:nvPr>
        </p:nvSpPr>
        <p:spPr>
          <a:xfrm>
            <a:off x="730250" y="1169988"/>
            <a:ext cx="5616575" cy="3159125"/>
          </a:xfrm>
          <a:prstGeom prst="rect">
            <a:avLst/>
          </a:prstGeom>
          <a:noFill/>
          <a:ln w="12700">
            <a:solidFill>
              <a:prstClr val="black"/>
            </a:solidFill>
          </a:ln>
        </p:spPr>
        <p:txBody>
          <a:bodyPr vert="horz" lIns="93932" tIns="46966" rIns="93932" bIns="46966" rtlCol="0" anchor="ctr"/>
          <a:lstStyle/>
          <a:p>
            <a:endParaRPr lang="en-US" dirty="0"/>
          </a:p>
        </p:txBody>
      </p:sp>
      <p:sp>
        <p:nvSpPr>
          <p:cNvPr id="5" name="Notes Placeholder 4"/>
          <p:cNvSpPr>
            <a:spLocks noGrp="1"/>
          </p:cNvSpPr>
          <p:nvPr>
            <p:ph type="body" sz="quarter" idx="3"/>
          </p:nvPr>
        </p:nvSpPr>
        <p:spPr>
          <a:xfrm>
            <a:off x="707708" y="4505979"/>
            <a:ext cx="5661660" cy="3686711"/>
          </a:xfrm>
          <a:prstGeom prst="rect">
            <a:avLst/>
          </a:prstGeom>
        </p:spPr>
        <p:txBody>
          <a:bodyPr vert="horz" lIns="93932" tIns="46966" rIns="93932" bIns="469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932" tIns="46966" rIns="93932" bIns="469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8"/>
          </a:xfrm>
          <a:prstGeom prst="rect">
            <a:avLst/>
          </a:prstGeom>
        </p:spPr>
        <p:txBody>
          <a:bodyPr vert="horz" lIns="93932" tIns="46966" rIns="93932" bIns="46966" rtlCol="0" anchor="b"/>
          <a:lstStyle>
            <a:lvl1pPr algn="r">
              <a:defRPr sz="1200"/>
            </a:lvl1pPr>
          </a:lstStyle>
          <a:p>
            <a:fld id="{B2135FCF-C500-D947-9E76-99E2A30138CE}" type="slidenum">
              <a:rPr lang="en-US" smtClean="0"/>
              <a:t>‹#›</a:t>
            </a:fld>
            <a:endParaRPr lang="en-US" dirty="0"/>
          </a:p>
        </p:txBody>
      </p:sp>
    </p:spTree>
    <p:extLst>
      <p:ext uri="{BB962C8B-B14F-4D97-AF65-F5344CB8AC3E}">
        <p14:creationId xmlns:p14="http://schemas.microsoft.com/office/powerpoint/2010/main" val="1980957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a:t>
            </a:fld>
            <a:endParaRPr lang="en-US" dirty="0"/>
          </a:p>
        </p:txBody>
      </p:sp>
    </p:spTree>
    <p:extLst>
      <p:ext uri="{BB962C8B-B14F-4D97-AF65-F5344CB8AC3E}">
        <p14:creationId xmlns:p14="http://schemas.microsoft.com/office/powerpoint/2010/main" val="668504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10</a:t>
            </a:fld>
            <a:endParaRPr lang="en-US" dirty="0"/>
          </a:p>
        </p:txBody>
      </p:sp>
    </p:spTree>
    <p:extLst>
      <p:ext uri="{BB962C8B-B14F-4D97-AF65-F5344CB8AC3E}">
        <p14:creationId xmlns:p14="http://schemas.microsoft.com/office/powerpoint/2010/main" val="3798192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11</a:t>
            </a:fld>
            <a:endParaRPr lang="en-US" dirty="0"/>
          </a:p>
        </p:txBody>
      </p:sp>
    </p:spTree>
    <p:extLst>
      <p:ext uri="{BB962C8B-B14F-4D97-AF65-F5344CB8AC3E}">
        <p14:creationId xmlns:p14="http://schemas.microsoft.com/office/powerpoint/2010/main" val="1783453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12</a:t>
            </a:fld>
            <a:endParaRPr lang="en-US" dirty="0"/>
          </a:p>
        </p:txBody>
      </p:sp>
    </p:spTree>
    <p:extLst>
      <p:ext uri="{BB962C8B-B14F-4D97-AF65-F5344CB8AC3E}">
        <p14:creationId xmlns:p14="http://schemas.microsoft.com/office/powerpoint/2010/main" val="3346510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5FCF-C500-D947-9E76-99E2A30138CE}" type="slidenum">
              <a:rPr lang="en-US" smtClean="0"/>
              <a:t>13</a:t>
            </a:fld>
            <a:endParaRPr lang="en-US" dirty="0"/>
          </a:p>
        </p:txBody>
      </p:sp>
    </p:spTree>
    <p:extLst>
      <p:ext uri="{BB962C8B-B14F-4D97-AF65-F5344CB8AC3E}">
        <p14:creationId xmlns:p14="http://schemas.microsoft.com/office/powerpoint/2010/main" val="307561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2</a:t>
            </a:fld>
            <a:endParaRPr lang="en-US" dirty="0"/>
          </a:p>
        </p:txBody>
      </p:sp>
    </p:spTree>
    <p:extLst>
      <p:ext uri="{BB962C8B-B14F-4D97-AF65-F5344CB8AC3E}">
        <p14:creationId xmlns:p14="http://schemas.microsoft.com/office/powerpoint/2010/main" val="195537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3</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4</a:t>
            </a:fld>
            <a:endParaRPr lang="en-US" dirty="0"/>
          </a:p>
        </p:txBody>
      </p:sp>
    </p:spTree>
    <p:extLst>
      <p:ext uri="{BB962C8B-B14F-4D97-AF65-F5344CB8AC3E}">
        <p14:creationId xmlns:p14="http://schemas.microsoft.com/office/powerpoint/2010/main" val="3433218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B2135FCF-C500-D947-9E76-99E2A30138CE}" type="slidenum">
              <a:rPr lang="en-US" smtClean="0"/>
              <a:t>5</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u="none" baseline="0" dirty="0"/>
          </a:p>
        </p:txBody>
      </p:sp>
      <p:sp>
        <p:nvSpPr>
          <p:cNvPr id="4" name="Slide Number Placeholder 3"/>
          <p:cNvSpPr>
            <a:spLocks noGrp="1"/>
          </p:cNvSpPr>
          <p:nvPr>
            <p:ph type="sldNum" sz="quarter" idx="5"/>
          </p:nvPr>
        </p:nvSpPr>
        <p:spPr/>
        <p:txBody>
          <a:bodyPr/>
          <a:lstStyle/>
          <a:p>
            <a:fld id="{B2135FCF-C500-D947-9E76-99E2A30138CE}" type="slidenum">
              <a:rPr lang="en-US" smtClean="0"/>
              <a:t>6</a:t>
            </a:fld>
            <a:endParaRPr lang="en-US" dirty="0"/>
          </a:p>
        </p:txBody>
      </p:sp>
    </p:spTree>
    <p:extLst>
      <p:ext uri="{BB962C8B-B14F-4D97-AF65-F5344CB8AC3E}">
        <p14:creationId xmlns:p14="http://schemas.microsoft.com/office/powerpoint/2010/main" val="1828696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7</a:t>
            </a:fld>
            <a:endParaRPr lang="en-US" dirty="0"/>
          </a:p>
        </p:txBody>
      </p:sp>
    </p:spTree>
    <p:extLst>
      <p:ext uri="{BB962C8B-B14F-4D97-AF65-F5344CB8AC3E}">
        <p14:creationId xmlns:p14="http://schemas.microsoft.com/office/powerpoint/2010/main" val="3404511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8</a:t>
            </a:fld>
            <a:endParaRPr lang="en-US" dirty="0"/>
          </a:p>
        </p:txBody>
      </p:sp>
    </p:spTree>
    <p:extLst>
      <p:ext uri="{BB962C8B-B14F-4D97-AF65-F5344CB8AC3E}">
        <p14:creationId xmlns:p14="http://schemas.microsoft.com/office/powerpoint/2010/main" val="3101192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9</a:t>
            </a:fld>
            <a:endParaRPr lang="en-US" dirty="0"/>
          </a:p>
        </p:txBody>
      </p:sp>
    </p:spTree>
    <p:extLst>
      <p:ext uri="{BB962C8B-B14F-4D97-AF65-F5344CB8AC3E}">
        <p14:creationId xmlns:p14="http://schemas.microsoft.com/office/powerpoint/2010/main" val="1421061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99E9474-21B1-4FD1-BE92-319296FD6F8B}" type="datetime1">
              <a:rPr lang="en-US" smtClean="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9507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BF5B71-86A3-4CD0-B656-F2D52B833B33}" type="datetime1">
              <a:rPr lang="en-US" smtClean="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74224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749F08-D0DA-4F78-A7F5-8226F63D441F}" type="datetime1">
              <a:rPr lang="en-US" smtClean="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9156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2EF91A-E725-4DC2-B4D3-9FBE367A3740}" type="datetime1">
              <a:rPr lang="en-US" smtClean="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21929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2ECEA7-4875-4638-9B48-C39A40342B07}" type="datetime1">
              <a:rPr lang="en-US" smtClean="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47247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4F9AD8-F769-4B3A-B3AE-BDC6F95A9C12}" type="datetime1">
              <a:rPr lang="en-US" smtClean="0"/>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306533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844A91-87D2-43C3-B2F4-C39B0AAF54CD}" type="datetime1">
              <a:rPr lang="en-US" smtClean="0"/>
              <a:t>6/21/2023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9723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A2B778-C52C-43AD-94F6-1A2C80C90E62}" type="datetime1">
              <a:rPr lang="en-US" smtClean="0"/>
              <a:t>6/21/2023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208671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554FD-6301-4A4C-915D-E1B260D94F8E}" type="datetime1">
              <a:rPr lang="en-US" smtClean="0"/>
              <a:t>6/21/2023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93822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C612F6-4D03-42AA-BCF9-F0CDEE511327}" type="datetime1">
              <a:rPr lang="en-US" smtClean="0"/>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88124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578EBE-8DAA-46A7-B813-07097CE515A3}" type="datetime1">
              <a:rPr lang="en-US" smtClean="0"/>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65079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7FFF2-2FDF-48C5-A570-502299B68DC0}" type="datetime1">
              <a:rPr lang="en-US" smtClean="0"/>
              <a:t>6/21/2023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8D1FC-CABA-5945-AD3E-AC6D1D9B64E4}" type="slidenum">
              <a:rPr lang="en-US" smtClean="0"/>
              <a:t>‹#›</a:t>
            </a:fld>
            <a:endParaRPr lang="en-US" dirty="0"/>
          </a:p>
        </p:txBody>
      </p:sp>
    </p:spTree>
    <p:extLst>
      <p:ext uri="{BB962C8B-B14F-4D97-AF65-F5344CB8AC3E}">
        <p14:creationId xmlns:p14="http://schemas.microsoft.com/office/powerpoint/2010/main" val="1265129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Oliver.Luu@dot.ca.gov" TargetMode="External"/><Relationship Id="rId4" Type="http://schemas.openxmlformats.org/officeDocument/2006/relationships/hyperlink" Target="mailto:Jonathan.Lawhead@dot.c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ca-ctap.org/index.cfm?pid=1609"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dot.ca.gov/programs/local-assistance/projects/inactive-project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dot.ca.gov/programs/local-assistance/fed-and-state-programs/active-transportation-program/timelyuse"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dot.ca.gov/programs/local-assistance/fed-and-state-programs/active-transportation-progra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leancalifornia.dot.ca.gov/local-grants/local-grant-progra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app.smartsheet.com/b/form/dd8ec43edae54b8aad35159cacec011a"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dot.ca.gov/programs/local-assistance/projects/projects-with-expiring-end-dat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2FA3D0-E97A-49CF-87B0-E0B7C812E45A}"/>
              </a:ext>
            </a:extLst>
          </p:cNvPr>
          <p:cNvSpPr/>
          <p:nvPr/>
        </p:nvSpPr>
        <p:spPr>
          <a:xfrm>
            <a:off x="1164771" y="3012293"/>
            <a:ext cx="9885965" cy="1763375"/>
          </a:xfrm>
          <a:prstGeom prst="rect">
            <a:avLst/>
          </a:prstGeom>
          <a:solidFill>
            <a:srgbClr val="00000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7" name="Rectangle 6"/>
          <p:cNvSpPr/>
          <p:nvPr/>
        </p:nvSpPr>
        <p:spPr>
          <a:xfrm>
            <a:off x="304800" y="203200"/>
            <a:ext cx="11582400" cy="64685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92" y="1281824"/>
            <a:ext cx="5541470" cy="1150480"/>
          </a:xfrm>
          <a:prstGeom prst="rect">
            <a:avLst/>
          </a:prstGeom>
        </p:spPr>
      </p:pic>
      <p:sp>
        <p:nvSpPr>
          <p:cNvPr id="14" name="TextBox 13"/>
          <p:cNvSpPr txBox="1"/>
          <p:nvPr/>
        </p:nvSpPr>
        <p:spPr>
          <a:xfrm>
            <a:off x="1190066" y="4938902"/>
            <a:ext cx="8971767" cy="2723823"/>
          </a:xfrm>
          <a:prstGeom prst="rect">
            <a:avLst/>
          </a:prstGeom>
          <a:noFill/>
        </p:spPr>
        <p:txBody>
          <a:bodyPr wrap="square" rtlCol="0">
            <a:spAutoFit/>
          </a:bodyPr>
          <a:lstStyle/>
          <a:p>
            <a:r>
              <a:rPr lang="en-US" sz="1900" b="1" dirty="0"/>
              <a:t>Jonathan </a:t>
            </a:r>
            <a:r>
              <a:rPr lang="en-US" sz="1900" b="1" dirty="0" err="1"/>
              <a:t>Lawhead</a:t>
            </a:r>
            <a:r>
              <a:rPr lang="en-US" sz="1900" b="1" dirty="0"/>
              <a:t>			Oliver K. Luu</a:t>
            </a:r>
          </a:p>
          <a:p>
            <a:r>
              <a:rPr lang="en-US" sz="1900" dirty="0"/>
              <a:t>Acting D12 Local Assistance Branch Chief	Associate Transportation Planner</a:t>
            </a:r>
          </a:p>
          <a:p>
            <a:r>
              <a:rPr lang="en-US" sz="1900" dirty="0"/>
              <a:t>Caltrans District 12			Caltrans District 12</a:t>
            </a:r>
          </a:p>
          <a:p>
            <a:r>
              <a:rPr lang="en-US" sz="1900" dirty="0">
                <a:hlinkClick r:id="rId4"/>
              </a:rPr>
              <a:t>Jonathan.Lawhead@dot.ca.gov</a:t>
            </a:r>
            <a:r>
              <a:rPr lang="en-US" sz="1900" dirty="0"/>
              <a:t> 		</a:t>
            </a:r>
            <a:r>
              <a:rPr lang="en-US" sz="1900" dirty="0">
                <a:hlinkClick r:id="rId5"/>
              </a:rPr>
              <a:t>Oliver.Luu@dot.ca.gov</a:t>
            </a:r>
            <a:endParaRPr lang="en-US" sz="1900" dirty="0"/>
          </a:p>
          <a:p>
            <a:r>
              <a:rPr lang="en-US" sz="1900" dirty="0"/>
              <a:t>(657) 328-6285				(657) 328-6267</a:t>
            </a:r>
          </a:p>
          <a:p>
            <a:pPr marL="342900" indent="-342900">
              <a:buFont typeface="Arial" charset="0"/>
              <a:buChar char="•"/>
            </a:pPr>
            <a:endParaRPr lang="en-US" sz="1900" dirty="0"/>
          </a:p>
          <a:p>
            <a:pPr marL="342900" indent="-342900">
              <a:buFont typeface="Arial" charset="0"/>
              <a:buChar char="•"/>
            </a:pPr>
            <a:endParaRPr lang="en-US" sz="1900" dirty="0"/>
          </a:p>
          <a:p>
            <a:endParaRPr lang="en-US" sz="1900" dirty="0"/>
          </a:p>
          <a:p>
            <a:endParaRPr lang="en-US" sz="1900" dirty="0"/>
          </a:p>
        </p:txBody>
      </p:sp>
      <p:sp>
        <p:nvSpPr>
          <p:cNvPr id="4" name="TextBox 3">
            <a:extLst>
              <a:ext uri="{FF2B5EF4-FFF2-40B4-BE49-F238E27FC236}">
                <a16:creationId xmlns:a16="http://schemas.microsoft.com/office/drawing/2014/main" id="{5B12C611-E6AB-41D5-BDD1-C39746C3BC69}"/>
              </a:ext>
            </a:extLst>
          </p:cNvPr>
          <p:cNvSpPr txBox="1"/>
          <p:nvPr/>
        </p:nvSpPr>
        <p:spPr>
          <a:xfrm>
            <a:off x="2443824" y="3177332"/>
            <a:ext cx="7718010" cy="2092881"/>
          </a:xfrm>
          <a:prstGeom prst="rect">
            <a:avLst/>
          </a:prstGeom>
          <a:noFill/>
        </p:spPr>
        <p:txBody>
          <a:bodyPr wrap="none" rtlCol="0">
            <a:spAutoFit/>
          </a:bodyPr>
          <a:lstStyle/>
          <a:p>
            <a:pPr algn="ctr"/>
            <a:r>
              <a:rPr lang="en-US" sz="3200" dirty="0">
                <a:solidFill>
                  <a:schemeClr val="bg1"/>
                </a:solidFill>
              </a:rPr>
              <a:t>TECHNICAL ADVISORY COMMITTEE MEETING</a:t>
            </a:r>
          </a:p>
          <a:p>
            <a:pPr algn="ctr"/>
            <a:r>
              <a:rPr lang="en-US" sz="4800" dirty="0">
                <a:solidFill>
                  <a:schemeClr val="bg1"/>
                </a:solidFill>
              </a:rPr>
              <a:t>LOCAL ASSISTANCE UPDATE </a:t>
            </a:r>
          </a:p>
          <a:p>
            <a:endParaRPr lang="en-US" sz="3200" dirty="0"/>
          </a:p>
          <a:p>
            <a:r>
              <a:rPr lang="en-US" dirty="0"/>
              <a:t> 		</a:t>
            </a:r>
          </a:p>
        </p:txBody>
      </p:sp>
      <p:sp>
        <p:nvSpPr>
          <p:cNvPr id="5" name="TextBox 4">
            <a:extLst>
              <a:ext uri="{FF2B5EF4-FFF2-40B4-BE49-F238E27FC236}">
                <a16:creationId xmlns:a16="http://schemas.microsoft.com/office/drawing/2014/main" id="{49AA7962-CB2E-463A-8139-CBA06E792CF4}"/>
              </a:ext>
            </a:extLst>
          </p:cNvPr>
          <p:cNvSpPr txBox="1"/>
          <p:nvPr/>
        </p:nvSpPr>
        <p:spPr>
          <a:xfrm>
            <a:off x="9524255" y="4900881"/>
            <a:ext cx="2049348" cy="369332"/>
          </a:xfrm>
          <a:prstGeom prst="rect">
            <a:avLst/>
          </a:prstGeom>
          <a:noFill/>
        </p:spPr>
        <p:txBody>
          <a:bodyPr wrap="square" rtlCol="0">
            <a:spAutoFit/>
          </a:bodyPr>
          <a:lstStyle/>
          <a:p>
            <a:r>
              <a:rPr lang="en-US" b="1"/>
              <a:t>June 20, 2023</a:t>
            </a:r>
            <a:endParaRPr lang="en-US" b="1" dirty="0"/>
          </a:p>
        </p:txBody>
      </p:sp>
      <p:sp>
        <p:nvSpPr>
          <p:cNvPr id="8" name="Rectangle 7">
            <a:extLst>
              <a:ext uri="{FF2B5EF4-FFF2-40B4-BE49-F238E27FC236}">
                <a16:creationId xmlns:a16="http://schemas.microsoft.com/office/drawing/2014/main" id="{615897A7-639F-4B3E-B9C6-7D540BF98432}"/>
              </a:ext>
            </a:extLst>
          </p:cNvPr>
          <p:cNvSpPr/>
          <p:nvPr/>
        </p:nvSpPr>
        <p:spPr>
          <a:xfrm>
            <a:off x="1186543" y="323567"/>
            <a:ext cx="9851576" cy="263609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986F210-19CB-4DC4-BDF6-BAB0916C61FC}"/>
              </a:ext>
            </a:extLst>
          </p:cNvPr>
          <p:cNvPicPr>
            <a:picLocks noChangeAspect="1"/>
          </p:cNvPicPr>
          <p:nvPr/>
        </p:nvPicPr>
        <p:blipFill>
          <a:blip r:embed="rId6"/>
          <a:stretch>
            <a:fillRect/>
          </a:stretch>
        </p:blipFill>
        <p:spPr>
          <a:xfrm>
            <a:off x="6230039" y="319021"/>
            <a:ext cx="4820697" cy="2625578"/>
          </a:xfrm>
          <a:prstGeom prst="rect">
            <a:avLst/>
          </a:prstGeom>
        </p:spPr>
      </p:pic>
    </p:spTree>
    <p:extLst>
      <p:ext uri="{BB962C8B-B14F-4D97-AF65-F5344CB8AC3E}">
        <p14:creationId xmlns:p14="http://schemas.microsoft.com/office/powerpoint/2010/main" val="1306109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CRRSAA / PMRF</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4039696"/>
          </a:xfrm>
          <a:prstGeom prst="rect">
            <a:avLst/>
          </a:prstGeom>
        </p:spPr>
        <p:txBody>
          <a:bodyPr wrap="square">
            <a:spAutoFit/>
          </a:bodyPr>
          <a:lstStyle/>
          <a:p>
            <a:pPr marL="285750" indent="-285750">
              <a:lnSpc>
                <a:spcPct val="150000"/>
              </a:lnSpc>
              <a:buFont typeface="Arial" panose="020B0604020202020204" pitchFamily="34" charset="0"/>
              <a:buChar char="•"/>
            </a:pPr>
            <a:r>
              <a:rPr lang="en-US" sz="2900" dirty="0"/>
              <a:t>CRRSAA/PMRF funding for unobligated projects were subject to rescission per the Fiscal Responsibility Act of 2023</a:t>
            </a:r>
          </a:p>
          <a:p>
            <a:pPr marL="285750" indent="-285750">
              <a:lnSpc>
                <a:spcPct val="150000"/>
              </a:lnSpc>
              <a:buFont typeface="Arial" panose="020B0604020202020204" pitchFamily="34" charset="0"/>
              <a:buChar char="•"/>
            </a:pPr>
            <a:r>
              <a:rPr lang="en-US" sz="2900" dirty="0"/>
              <a:t>The State and Caltrans HQ are currently running a reconciliation effort to determine which projects with federal funds affected by the recission can be exchanged for state funds – more information to come on this</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8</a:t>
            </a:r>
          </a:p>
        </p:txBody>
      </p:sp>
    </p:spTree>
    <p:extLst>
      <p:ext uri="{BB962C8B-B14F-4D97-AF65-F5344CB8AC3E}">
        <p14:creationId xmlns:p14="http://schemas.microsoft.com/office/powerpoint/2010/main" val="2903377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04801" y="1100538"/>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551158" y="359482"/>
            <a:ext cx="1541191" cy="584775"/>
          </a:xfrm>
          <a:prstGeom prst="rect">
            <a:avLst/>
          </a:prstGeom>
          <a:noFill/>
        </p:spPr>
        <p:txBody>
          <a:bodyPr wrap="none" rtlCol="0">
            <a:spAutoFit/>
          </a:bodyPr>
          <a:lstStyle/>
          <a:p>
            <a:r>
              <a:rPr lang="en-US" sz="3200" b="1" dirty="0"/>
              <a:t>Training</a:t>
            </a:r>
          </a:p>
        </p:txBody>
      </p:sp>
      <p:sp>
        <p:nvSpPr>
          <p:cNvPr id="12" name="Rectangle 11">
            <a:extLst>
              <a:ext uri="{FF2B5EF4-FFF2-40B4-BE49-F238E27FC236}">
                <a16:creationId xmlns:a16="http://schemas.microsoft.com/office/drawing/2014/main" id="{98BB22D0-267D-439A-8632-8DE55AB8D4F5}"/>
              </a:ext>
            </a:extLst>
          </p:cNvPr>
          <p:cNvSpPr/>
          <p:nvPr/>
        </p:nvSpPr>
        <p:spPr>
          <a:xfrm>
            <a:off x="304801" y="1237847"/>
            <a:ext cx="10772972" cy="2232021"/>
          </a:xfrm>
          <a:prstGeom prst="rect">
            <a:avLst/>
          </a:prstGeom>
        </p:spPr>
        <p:txBody>
          <a:bodyPr wrap="square">
            <a:spAutoFit/>
          </a:bodyPr>
          <a:lstStyle/>
          <a:p>
            <a:pPr marL="285750" indent="-285750">
              <a:lnSpc>
                <a:spcPct val="150000"/>
              </a:lnSpc>
              <a:buFont typeface="Arial" panose="020B0604020202020204" pitchFamily="34" charset="0"/>
              <a:buChar char="•"/>
            </a:pPr>
            <a:r>
              <a:rPr lang="en-US" sz="3200" dirty="0"/>
              <a:t>LTAP link for training registration and info: </a:t>
            </a:r>
            <a:r>
              <a:rPr lang="en-US" sz="3200" dirty="0">
                <a:hlinkClick r:id="rId3"/>
              </a:rPr>
              <a:t>https://ca-ctap.org/index.cfm?pid=1609</a:t>
            </a:r>
            <a:endParaRPr lang="en-US" sz="3200" dirty="0"/>
          </a:p>
          <a:p>
            <a:pPr marL="285750" indent="-285750">
              <a:lnSpc>
                <a:spcPct val="150000"/>
              </a:lnSpc>
              <a:buFont typeface="Arial" panose="020B0604020202020204" pitchFamily="34" charset="0"/>
              <a:buChar char="•"/>
            </a:pPr>
            <a:r>
              <a:rPr lang="en-US" sz="3200" dirty="0"/>
              <a:t>Fall training schedule is coming soon</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8672" y="6225548"/>
            <a:ext cx="1719944" cy="299270"/>
          </a:xfrm>
          <a:prstGeom prst="rect">
            <a:avLst/>
          </a:prstGeom>
        </p:spPr>
      </p:pic>
      <p:sp>
        <p:nvSpPr>
          <p:cNvPr id="17" name="Rectangle 16">
            <a:extLst>
              <a:ext uri="{FF2B5EF4-FFF2-40B4-BE49-F238E27FC236}">
                <a16:creationId xmlns:a16="http://schemas.microsoft.com/office/drawing/2014/main" id="{20250620-42B1-42F7-A48D-D2C50EF36A7C}"/>
              </a:ext>
            </a:extLst>
          </p:cNvPr>
          <p:cNvSpPr/>
          <p:nvPr/>
        </p:nvSpPr>
        <p:spPr>
          <a:xfrm>
            <a:off x="11077772" y="6190517"/>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9</a:t>
            </a:r>
          </a:p>
        </p:txBody>
      </p:sp>
    </p:spTree>
    <p:extLst>
      <p:ext uri="{BB962C8B-B14F-4D97-AF65-F5344CB8AC3E}">
        <p14:creationId xmlns:p14="http://schemas.microsoft.com/office/powerpoint/2010/main" val="521612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04801" y="1100538"/>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551158" y="359482"/>
            <a:ext cx="1383712" cy="584775"/>
          </a:xfrm>
          <a:prstGeom prst="rect">
            <a:avLst/>
          </a:prstGeom>
          <a:noFill/>
        </p:spPr>
        <p:txBody>
          <a:bodyPr wrap="none" rtlCol="0">
            <a:spAutoFit/>
          </a:bodyPr>
          <a:lstStyle/>
          <a:p>
            <a:r>
              <a:rPr lang="en-US" sz="3200" b="1" dirty="0"/>
              <a:t>Title VI</a:t>
            </a:r>
          </a:p>
        </p:txBody>
      </p:sp>
      <p:sp>
        <p:nvSpPr>
          <p:cNvPr id="12" name="Rectangle 11">
            <a:extLst>
              <a:ext uri="{FF2B5EF4-FFF2-40B4-BE49-F238E27FC236}">
                <a16:creationId xmlns:a16="http://schemas.microsoft.com/office/drawing/2014/main" id="{98BB22D0-267D-439A-8632-8DE55AB8D4F5}"/>
              </a:ext>
            </a:extLst>
          </p:cNvPr>
          <p:cNvSpPr/>
          <p:nvPr/>
        </p:nvSpPr>
        <p:spPr>
          <a:xfrm>
            <a:off x="304801" y="1237847"/>
            <a:ext cx="10772972" cy="5296578"/>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a:t>Title VI of the Civil Rights Act of 1964 prohibits discrimination by recipient of Federal assistance on the basis of race, color, and national origin, including the denial of meaningful access for limited English proficient (LEP) Persons.</a:t>
            </a:r>
          </a:p>
          <a:p>
            <a:pPr marL="285750" lvl="0" indent="-285750">
              <a:lnSpc>
                <a:spcPct val="150000"/>
              </a:lnSpc>
              <a:buFont typeface="Arial" panose="020B0604020202020204" pitchFamily="34" charset="0"/>
              <a:buChar char="•"/>
            </a:pPr>
            <a:r>
              <a:rPr lang="en-US" sz="1600" dirty="0"/>
              <a:t>Requirements include but are not limited to: </a:t>
            </a:r>
          </a:p>
          <a:p>
            <a:pPr marL="742950" lvl="1" indent="-285750">
              <a:buFont typeface="Arial" panose="020B0604020202020204" pitchFamily="34" charset="0"/>
              <a:buChar char="•"/>
            </a:pPr>
            <a:r>
              <a:rPr lang="en-US" sz="1600" dirty="0"/>
              <a:t>Title VI nondiscrimination statement</a:t>
            </a:r>
          </a:p>
          <a:p>
            <a:pPr marL="742950" lvl="1" indent="-285750">
              <a:buFont typeface="Arial" panose="020B0604020202020204" pitchFamily="34" charset="0"/>
              <a:buChar char="•"/>
            </a:pPr>
            <a:r>
              <a:rPr lang="en-US" sz="1600" dirty="0"/>
              <a:t>Assurances (as part of the Master Agreement and Program Supplement Agreement. </a:t>
            </a:r>
          </a:p>
          <a:p>
            <a:pPr marL="742950" lvl="1" indent="-285750">
              <a:buFont typeface="Arial" panose="020B0604020202020204" pitchFamily="34" charset="0"/>
              <a:buChar char="•"/>
            </a:pPr>
            <a:r>
              <a:rPr lang="en-US" sz="1600" dirty="0"/>
              <a:t>Designation of a Title VI Coordinator. </a:t>
            </a:r>
          </a:p>
          <a:p>
            <a:pPr marL="742950" lvl="1" indent="-285750">
              <a:buFont typeface="Arial" panose="020B0604020202020204" pitchFamily="34" charset="0"/>
              <a:buChar char="•"/>
            </a:pPr>
            <a:r>
              <a:rPr lang="en-US" sz="1600" dirty="0"/>
              <a:t>Complaint Procedures.</a:t>
            </a:r>
          </a:p>
          <a:p>
            <a:pPr marL="742950" lvl="1" indent="-285750">
              <a:buFont typeface="Arial" panose="020B0604020202020204" pitchFamily="34" charset="0"/>
              <a:buChar char="•"/>
            </a:pPr>
            <a:r>
              <a:rPr lang="en-US" sz="1600" dirty="0"/>
              <a:t>Data Collection.</a:t>
            </a:r>
          </a:p>
          <a:p>
            <a:pPr marL="742950" lvl="1" indent="-285750">
              <a:buFont typeface="Arial" panose="020B0604020202020204" pitchFamily="34" charset="0"/>
              <a:buChar char="•"/>
            </a:pPr>
            <a:r>
              <a:rPr lang="en-US" sz="1600" dirty="0"/>
              <a:t>Training.</a:t>
            </a:r>
          </a:p>
          <a:p>
            <a:pPr marL="742950" lvl="1" indent="-285750">
              <a:buFont typeface="Arial" panose="020B0604020202020204" pitchFamily="34" charset="0"/>
              <a:buChar char="•"/>
            </a:pPr>
            <a:r>
              <a:rPr lang="en-US" sz="1600" dirty="0"/>
              <a:t>Dissemination of Information. </a:t>
            </a:r>
          </a:p>
          <a:p>
            <a:pPr marL="742950" lvl="1" indent="-285750">
              <a:buFont typeface="Arial" panose="020B0604020202020204" pitchFamily="34" charset="0"/>
              <a:buChar char="•"/>
            </a:pPr>
            <a:r>
              <a:rPr lang="en-US" sz="1600" dirty="0"/>
              <a:t>Contracts and Agreements. </a:t>
            </a:r>
          </a:p>
          <a:p>
            <a:pPr marL="742950" lvl="1" indent="-285750">
              <a:buFont typeface="Arial" panose="020B0604020202020204" pitchFamily="34" charset="0"/>
              <a:buChar char="•"/>
            </a:pPr>
            <a:r>
              <a:rPr lang="en-US" sz="1600" dirty="0"/>
              <a:t>Environmental Justice. </a:t>
            </a:r>
          </a:p>
          <a:p>
            <a:pPr marL="742950" lvl="1" indent="-285750">
              <a:buFont typeface="Arial" panose="020B0604020202020204" pitchFamily="34" charset="0"/>
              <a:buChar char="•"/>
            </a:pPr>
            <a:r>
              <a:rPr lang="en-US" sz="1600" dirty="0"/>
              <a:t>Public Hearings and Meetings.</a:t>
            </a:r>
          </a:p>
          <a:p>
            <a:pPr marL="742950" lvl="1" indent="-285750">
              <a:buFont typeface="Arial" panose="020B0604020202020204" pitchFamily="34" charset="0"/>
              <a:buChar char="•"/>
            </a:pPr>
            <a:r>
              <a:rPr lang="en-US" sz="1600" dirty="0"/>
              <a:t>Right of Way activities. </a:t>
            </a:r>
          </a:p>
          <a:p>
            <a:pPr marL="742950" lvl="1" indent="-285750">
              <a:buFont typeface="Arial" panose="020B0604020202020204" pitchFamily="34" charset="0"/>
              <a:buChar char="•"/>
            </a:pPr>
            <a:r>
              <a:rPr lang="en-US" sz="1600" dirty="0"/>
              <a:t>Construction contract compliance. </a:t>
            </a:r>
          </a:p>
          <a:p>
            <a:pPr marL="742950" lvl="1" indent="-285750">
              <a:buFont typeface="Arial" panose="020B0604020202020204" pitchFamily="34" charset="0"/>
              <a:buChar char="•"/>
            </a:pPr>
            <a:r>
              <a:rPr lang="en-US" sz="1600" dirty="0"/>
              <a:t>Monitoring.</a:t>
            </a:r>
          </a:p>
          <a:p>
            <a:pPr marL="285750" indent="-285750">
              <a:lnSpc>
                <a:spcPts val="2160"/>
              </a:lnSpc>
              <a:buFont typeface="Arial" panose="020B0604020202020204" pitchFamily="34" charset="0"/>
              <a:buChar char="•"/>
            </a:pPr>
            <a:r>
              <a:rPr lang="en-US" sz="1600" dirty="0"/>
              <a:t>Caltrans has also recently updated our webpage on Filing a Complaint, and it provides guidance to local agencies on how to process Title VI complaints</a:t>
            </a:r>
            <a:r>
              <a:rPr lang="en-US" dirty="0"/>
              <a:t>.</a:t>
            </a:r>
          </a:p>
          <a:p>
            <a:pPr marL="285750" indent="-285750">
              <a:lnSpc>
                <a:spcPct val="150000"/>
              </a:lnSpc>
              <a:buFont typeface="Arial" panose="020B0604020202020204" pitchFamily="34" charset="0"/>
              <a:buChar char="•"/>
            </a:pPr>
            <a:endParaRPr lang="en-US" sz="16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8672" y="6225548"/>
            <a:ext cx="1719944" cy="299270"/>
          </a:xfrm>
          <a:prstGeom prst="rect">
            <a:avLst/>
          </a:prstGeom>
        </p:spPr>
      </p:pic>
      <p:sp>
        <p:nvSpPr>
          <p:cNvPr id="17" name="Rectangle 16">
            <a:extLst>
              <a:ext uri="{FF2B5EF4-FFF2-40B4-BE49-F238E27FC236}">
                <a16:creationId xmlns:a16="http://schemas.microsoft.com/office/drawing/2014/main" id="{20250620-42B1-42F7-A48D-D2C50EF36A7C}"/>
              </a:ext>
            </a:extLst>
          </p:cNvPr>
          <p:cNvSpPr/>
          <p:nvPr/>
        </p:nvSpPr>
        <p:spPr>
          <a:xfrm>
            <a:off x="11077772" y="6190517"/>
            <a:ext cx="418704" cy="369332"/>
          </a:xfrm>
          <a:prstGeom prst="rect">
            <a:avLst/>
          </a:prstGeom>
        </p:spPr>
        <p:txBody>
          <a:bodyPr wrap="none">
            <a:spAutoFit/>
          </a:bodyPr>
          <a:lstStyle/>
          <a:p>
            <a:r>
              <a:rPr lang="en-US" dirty="0">
                <a:solidFill>
                  <a:schemeClr val="accent1">
                    <a:lumMod val="50000"/>
                  </a:schemeClr>
                </a:solidFill>
                <a:effectLst>
                  <a:outerShdw blurRad="38100" dist="38100" dir="2700000" algn="tl">
                    <a:srgbClr val="000000">
                      <a:alpha val="43137"/>
                    </a:srgbClr>
                  </a:outerShdw>
                </a:effectLst>
              </a:rPr>
              <a:t>10</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785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8B8733-70F3-52F1-F00B-4CCA89091794}"/>
              </a:ext>
            </a:extLst>
          </p:cNvPr>
          <p:cNvPicPr>
            <a:picLocks noChangeAspect="1"/>
          </p:cNvPicPr>
          <p:nvPr/>
        </p:nvPicPr>
        <p:blipFill>
          <a:blip r:embed="rId3"/>
          <a:stretch>
            <a:fillRect/>
          </a:stretch>
        </p:blipFill>
        <p:spPr>
          <a:xfrm>
            <a:off x="550278" y="0"/>
            <a:ext cx="11091444" cy="6858000"/>
          </a:xfrm>
          <a:prstGeom prst="rect">
            <a:avLst/>
          </a:prstGeom>
        </p:spPr>
      </p:pic>
    </p:spTree>
    <p:extLst>
      <p:ext uri="{BB962C8B-B14F-4D97-AF65-F5344CB8AC3E}">
        <p14:creationId xmlns:p14="http://schemas.microsoft.com/office/powerpoint/2010/main" val="2521331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C54A88-EA72-4788-82E7-5E632439AAB4}"/>
              </a:ext>
            </a:extLst>
          </p:cNvPr>
          <p:cNvSpPr/>
          <p:nvPr/>
        </p:nvSpPr>
        <p:spPr>
          <a:xfrm>
            <a:off x="1520630" y="1191239"/>
            <a:ext cx="9122584" cy="1177785"/>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700" kern="1200" dirty="0">
                <a:solidFill>
                  <a:schemeClr val="tx1"/>
                </a:solidFill>
                <a:ea typeface="+mj-ea"/>
                <a:cs typeface="+mj-cs"/>
              </a:rPr>
              <a:t>TECHNICAL ADVISORY COMMITTEE MEETING</a:t>
            </a:r>
          </a:p>
          <a:p>
            <a:pPr>
              <a:lnSpc>
                <a:spcPct val="90000"/>
              </a:lnSpc>
              <a:spcBef>
                <a:spcPct val="0"/>
              </a:spcBef>
              <a:spcAft>
                <a:spcPts val="600"/>
              </a:spcAft>
            </a:pPr>
            <a:r>
              <a:rPr lang="en-US" sz="3700" kern="1200" dirty="0">
                <a:solidFill>
                  <a:schemeClr val="tx1"/>
                </a:solidFill>
                <a:ea typeface="+mj-ea"/>
                <a:cs typeface="+mj-cs"/>
              </a:rPr>
              <a:t>LOCAL ASSISTANCE UPDATE </a:t>
            </a:r>
          </a:p>
        </p:txBody>
      </p:sp>
      <p:sp>
        <p:nvSpPr>
          <p:cNvPr id="5" name="TextBox 4">
            <a:extLst>
              <a:ext uri="{FF2B5EF4-FFF2-40B4-BE49-F238E27FC236}">
                <a16:creationId xmlns:a16="http://schemas.microsoft.com/office/drawing/2014/main" id="{4BD35D44-0B4E-4077-B5BF-42E06B2F2DA4}"/>
              </a:ext>
            </a:extLst>
          </p:cNvPr>
          <p:cNvSpPr txBox="1"/>
          <p:nvPr/>
        </p:nvSpPr>
        <p:spPr>
          <a:xfrm>
            <a:off x="1571811" y="2887104"/>
            <a:ext cx="6066118" cy="2438546"/>
          </a:xfrm>
          <a:prstGeom prst="rect">
            <a:avLst/>
          </a:prstGeom>
        </p:spPr>
        <p:txBody>
          <a:bodyPr vert="horz" lIns="91440" tIns="45720" rIns="91440" bIns="45720" rtlCol="0">
            <a:noAutofit/>
          </a:bodyPr>
          <a:lstStyle/>
          <a:p>
            <a:pPr>
              <a:lnSpc>
                <a:spcPct val="90000"/>
              </a:lnSpc>
              <a:spcAft>
                <a:spcPts val="600"/>
              </a:spcAft>
            </a:pPr>
            <a:r>
              <a:rPr lang="en-US" sz="1400" dirty="0"/>
              <a:t>PAGE  |	UPDATE ITEM			</a:t>
            </a:r>
          </a:p>
          <a:p>
            <a:pPr>
              <a:lnSpc>
                <a:spcPct val="90000"/>
              </a:lnSpc>
              <a:spcAft>
                <a:spcPts val="600"/>
              </a:spcAft>
            </a:pPr>
            <a:r>
              <a:rPr lang="en-US" sz="1400" dirty="0"/>
              <a:t>   1	CTC Meetings</a:t>
            </a:r>
          </a:p>
          <a:p>
            <a:pPr>
              <a:lnSpc>
                <a:spcPct val="90000"/>
              </a:lnSpc>
              <a:spcAft>
                <a:spcPts val="600"/>
              </a:spcAft>
            </a:pPr>
            <a:r>
              <a:rPr lang="en-US" sz="1400" dirty="0"/>
              <a:t>   2	Inactive Invoices</a:t>
            </a:r>
          </a:p>
          <a:p>
            <a:pPr>
              <a:lnSpc>
                <a:spcPct val="90000"/>
              </a:lnSpc>
              <a:spcAft>
                <a:spcPts val="600"/>
              </a:spcAft>
            </a:pPr>
            <a:r>
              <a:rPr lang="en-US" sz="1400" dirty="0"/>
              <a:t>   3	Inactive Invoices</a:t>
            </a:r>
          </a:p>
          <a:p>
            <a:pPr>
              <a:lnSpc>
                <a:spcPct val="90000"/>
              </a:lnSpc>
              <a:spcAft>
                <a:spcPts val="600"/>
              </a:spcAft>
            </a:pPr>
            <a:r>
              <a:rPr lang="en-US" sz="1400" dirty="0"/>
              <a:t>   4	 ATP</a:t>
            </a:r>
          </a:p>
          <a:p>
            <a:pPr>
              <a:lnSpc>
                <a:spcPct val="90000"/>
              </a:lnSpc>
              <a:spcAft>
                <a:spcPts val="600"/>
              </a:spcAft>
            </a:pPr>
            <a:r>
              <a:rPr lang="en-US" sz="1400" dirty="0"/>
              <a:t>   5	Clean California</a:t>
            </a:r>
          </a:p>
          <a:p>
            <a:pPr>
              <a:lnSpc>
                <a:spcPct val="90000"/>
              </a:lnSpc>
              <a:spcAft>
                <a:spcPts val="600"/>
              </a:spcAft>
            </a:pPr>
            <a:r>
              <a:rPr lang="en-US" sz="1400" dirty="0"/>
              <a:t>   6	DBE/QAP</a:t>
            </a:r>
          </a:p>
          <a:p>
            <a:pPr>
              <a:lnSpc>
                <a:spcPct val="90000"/>
              </a:lnSpc>
              <a:spcAft>
                <a:spcPts val="600"/>
              </a:spcAft>
            </a:pPr>
            <a:r>
              <a:rPr lang="en-US" sz="1400" dirty="0"/>
              <a:t>   7	PED Extensions</a:t>
            </a:r>
          </a:p>
          <a:p>
            <a:pPr>
              <a:lnSpc>
                <a:spcPct val="90000"/>
              </a:lnSpc>
              <a:spcAft>
                <a:spcPts val="600"/>
              </a:spcAft>
            </a:pPr>
            <a:r>
              <a:rPr lang="en-US" sz="1400" dirty="0"/>
              <a:t>   8	CRRSAA/PMRF</a:t>
            </a:r>
          </a:p>
          <a:p>
            <a:pPr>
              <a:lnSpc>
                <a:spcPct val="90000"/>
              </a:lnSpc>
              <a:spcAft>
                <a:spcPts val="600"/>
              </a:spcAft>
            </a:pPr>
            <a:r>
              <a:rPr lang="en-US" sz="1400" dirty="0"/>
              <a:t>   9	Training</a:t>
            </a:r>
          </a:p>
          <a:p>
            <a:pPr>
              <a:lnSpc>
                <a:spcPct val="90000"/>
              </a:lnSpc>
              <a:spcAft>
                <a:spcPts val="600"/>
              </a:spcAft>
            </a:pPr>
            <a:r>
              <a:rPr lang="en-US" sz="1400" dirty="0"/>
              <a:t>   10	Title VI</a:t>
            </a:r>
          </a:p>
          <a:p>
            <a:pPr>
              <a:lnSpc>
                <a:spcPct val="90000"/>
              </a:lnSpc>
              <a:spcAft>
                <a:spcPts val="600"/>
              </a:spcAft>
            </a:pPr>
            <a:r>
              <a:rPr lang="en-US" sz="1400" dirty="0"/>
              <a:t>   11	Staff Assignments/Contacts</a:t>
            </a:r>
          </a:p>
        </p:txBody>
      </p:sp>
      <p:sp>
        <p:nvSpPr>
          <p:cNvPr id="13"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5"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8" name="Picture 7" descr="A close up of a sign&#10;&#10;Description generated with high confidence">
            <a:extLst>
              <a:ext uri="{FF2B5EF4-FFF2-40B4-BE49-F238E27FC236}">
                <a16:creationId xmlns:a16="http://schemas.microsoft.com/office/drawing/2014/main" id="{EC04360E-50CF-45A1-BF51-063932311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9042" y="3918858"/>
            <a:ext cx="3385354" cy="592436"/>
          </a:xfrm>
          <a:prstGeom prst="rect">
            <a:avLst/>
          </a:prstGeom>
        </p:spPr>
      </p:pic>
      <p:sp>
        <p:nvSpPr>
          <p:cNvPr id="10" name="TextBox 9">
            <a:extLst>
              <a:ext uri="{FF2B5EF4-FFF2-40B4-BE49-F238E27FC236}">
                <a16:creationId xmlns:a16="http://schemas.microsoft.com/office/drawing/2014/main" id="{D0E80BC4-50E8-4AC1-A065-5D61B2A1BF6F}"/>
              </a:ext>
            </a:extLst>
          </p:cNvPr>
          <p:cNvSpPr txBox="1"/>
          <p:nvPr/>
        </p:nvSpPr>
        <p:spPr>
          <a:xfrm>
            <a:off x="1555167" y="2415684"/>
            <a:ext cx="4526755" cy="400110"/>
          </a:xfrm>
          <a:prstGeom prst="rect">
            <a:avLst/>
          </a:prstGeom>
          <a:solidFill>
            <a:schemeClr val="bg2">
              <a:lumMod val="10000"/>
            </a:schemeClr>
          </a:solidFill>
        </p:spPr>
        <p:txBody>
          <a:bodyPr wrap="square" rtlCol="0">
            <a:spAutoFit/>
          </a:bodyPr>
          <a:lstStyle/>
          <a:p>
            <a:pPr>
              <a:spcAft>
                <a:spcPts val="600"/>
              </a:spcAft>
            </a:pPr>
            <a:r>
              <a:rPr lang="en-US" sz="2000" b="1" dirty="0">
                <a:solidFill>
                  <a:schemeClr val="bg1"/>
                </a:solidFill>
              </a:rPr>
              <a:t>TABLE OF CONTENTS</a:t>
            </a:r>
            <a:r>
              <a:rPr lang="en-US" b="1" dirty="0">
                <a:solidFill>
                  <a:schemeClr val="bg1"/>
                </a:solidFill>
              </a:rPr>
              <a:t>	</a:t>
            </a:r>
          </a:p>
        </p:txBody>
      </p:sp>
    </p:spTree>
    <p:extLst>
      <p:ext uri="{BB962C8B-B14F-4D97-AF65-F5344CB8AC3E}">
        <p14:creationId xmlns:p14="http://schemas.microsoft.com/office/powerpoint/2010/main" val="64675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2500749" cy="584775"/>
          </a:xfrm>
          <a:prstGeom prst="rect">
            <a:avLst/>
          </a:prstGeom>
          <a:noFill/>
        </p:spPr>
        <p:txBody>
          <a:bodyPr wrap="none" rtlCol="0">
            <a:spAutoFit/>
          </a:bodyPr>
          <a:lstStyle/>
          <a:p>
            <a:r>
              <a:rPr lang="en-US" sz="3200" b="1" dirty="0"/>
              <a:t>CTC Meetings</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2790764"/>
          </a:xfrm>
          <a:prstGeom prst="rect">
            <a:avLst/>
          </a:prstGeom>
        </p:spPr>
        <p:txBody>
          <a:bodyPr wrap="square">
            <a:spAutoFit/>
          </a:bodyPr>
          <a:lstStyle/>
          <a:p>
            <a:pPr marL="285750" indent="-285750">
              <a:lnSpc>
                <a:spcPct val="150000"/>
              </a:lnSpc>
              <a:buFont typeface="Arial" panose="020B0604020202020204" pitchFamily="34" charset="0"/>
              <a:buChar char="•"/>
            </a:pPr>
            <a:r>
              <a:rPr lang="en-US" sz="3000" dirty="0"/>
              <a:t>Deadlines to submit allocations and time extensions to District Local Assistance:</a:t>
            </a:r>
          </a:p>
          <a:p>
            <a:pPr marL="742950" lvl="1" indent="-285750">
              <a:lnSpc>
                <a:spcPct val="150000"/>
              </a:lnSpc>
              <a:buFont typeface="Arial" panose="020B0604020202020204" pitchFamily="34" charset="0"/>
              <a:buChar char="•"/>
            </a:pPr>
            <a:r>
              <a:rPr lang="en-US" sz="3000" b="1" dirty="0"/>
              <a:t>August 21</a:t>
            </a:r>
            <a:r>
              <a:rPr lang="en-US" sz="3000" dirty="0"/>
              <a:t>, 2023 for the October 2023 CTC Meeting</a:t>
            </a:r>
          </a:p>
          <a:p>
            <a:pPr marL="742950" lvl="1" indent="-285750">
              <a:lnSpc>
                <a:spcPct val="150000"/>
              </a:lnSpc>
              <a:buFont typeface="Arial" panose="020B0604020202020204" pitchFamily="34" charset="0"/>
              <a:buChar char="•"/>
            </a:pPr>
            <a:r>
              <a:rPr lang="en-US" sz="3000" b="1" dirty="0"/>
              <a:t>October 9</a:t>
            </a:r>
            <a:r>
              <a:rPr lang="en-US" sz="3000" dirty="0"/>
              <a:t>, 2023 for the December 2023 CTC Meeting</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1</a:t>
            </a:r>
          </a:p>
        </p:txBody>
      </p:sp>
    </p:spTree>
    <p:extLst>
      <p:ext uri="{BB962C8B-B14F-4D97-AF65-F5344CB8AC3E}">
        <p14:creationId xmlns:p14="http://schemas.microsoft.com/office/powerpoint/2010/main" val="372074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Authorization Deadlines</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3690241"/>
          </a:xfrm>
          <a:prstGeom prst="rect">
            <a:avLst/>
          </a:prstGeom>
        </p:spPr>
        <p:txBody>
          <a:bodyPr wrap="square">
            <a:spAutoFit/>
          </a:bodyPr>
          <a:lstStyle/>
          <a:p>
            <a:pPr marL="285750" indent="-285750">
              <a:lnSpc>
                <a:spcPct val="150000"/>
              </a:lnSpc>
              <a:buFont typeface="Arial" panose="020B0604020202020204" pitchFamily="34" charset="0"/>
              <a:buChar char="•"/>
            </a:pPr>
            <a:r>
              <a:rPr lang="en-US" sz="4000" dirty="0"/>
              <a:t>The 2022/2023 federal fiscal year ends soon in September</a:t>
            </a:r>
          </a:p>
          <a:p>
            <a:pPr marL="285750" indent="-285750">
              <a:lnSpc>
                <a:spcPct val="150000"/>
              </a:lnSpc>
              <a:buFont typeface="Arial" panose="020B0604020202020204" pitchFamily="34" charset="0"/>
              <a:buChar char="•"/>
            </a:pPr>
            <a:r>
              <a:rPr lang="en-US" sz="4000" dirty="0"/>
              <a:t>Agencies have until </a:t>
            </a:r>
            <a:r>
              <a:rPr lang="en-US" sz="4000" b="1" dirty="0"/>
              <a:t>July 14</a:t>
            </a:r>
            <a:r>
              <a:rPr lang="en-US" sz="4000" dirty="0"/>
              <a:t> to submit E-76s/Requests for Authorization to districts</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2</a:t>
            </a:r>
          </a:p>
        </p:txBody>
      </p:sp>
    </p:spTree>
    <p:extLst>
      <p:ext uri="{BB962C8B-B14F-4D97-AF65-F5344CB8AC3E}">
        <p14:creationId xmlns:p14="http://schemas.microsoft.com/office/powerpoint/2010/main" val="3460496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2997359" cy="584775"/>
          </a:xfrm>
          <a:prstGeom prst="rect">
            <a:avLst/>
          </a:prstGeom>
          <a:noFill/>
        </p:spPr>
        <p:txBody>
          <a:bodyPr wrap="none" rtlCol="0">
            <a:spAutoFit/>
          </a:bodyPr>
          <a:lstStyle/>
          <a:p>
            <a:r>
              <a:rPr lang="en-US" sz="3200" b="1" dirty="0"/>
              <a:t>Inactive Invoices</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3913059"/>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sz="2400" dirty="0"/>
              <a:t>The deadline to submit inactive invoices was </a:t>
            </a:r>
            <a:r>
              <a:rPr lang="en-US" sz="2400" b="1" dirty="0"/>
              <a:t>May 23, 2023</a:t>
            </a:r>
          </a:p>
          <a:p>
            <a:pPr marL="285750" indent="-285750">
              <a:lnSpc>
                <a:spcPct val="150000"/>
              </a:lnSpc>
              <a:buFont typeface="Arial" panose="020B0604020202020204" pitchFamily="34" charset="0"/>
              <a:buChar char="•"/>
            </a:pPr>
            <a:r>
              <a:rPr lang="en-US" sz="2400" dirty="0"/>
              <a:t>Inactivity may prevent E-76s from being processed</a:t>
            </a:r>
          </a:p>
          <a:p>
            <a:pPr marL="285750" indent="-285750">
              <a:lnSpc>
                <a:spcPct val="150000"/>
              </a:lnSpc>
              <a:buFont typeface="Arial" panose="020B0604020202020204" pitchFamily="34" charset="0"/>
              <a:buChar char="•"/>
            </a:pPr>
            <a:r>
              <a:rPr lang="en-US" sz="2400" dirty="0"/>
              <a:t>New inactive quarter begins on </a:t>
            </a:r>
            <a:r>
              <a:rPr lang="en-US" sz="2400" b="1" dirty="0"/>
              <a:t>July 1, 2023</a:t>
            </a:r>
            <a:endParaRPr lang="en-US" sz="2400" dirty="0"/>
          </a:p>
          <a:p>
            <a:pPr marL="285750" lvl="0" indent="-285750">
              <a:lnSpc>
                <a:spcPct val="150000"/>
              </a:lnSpc>
              <a:buFont typeface="Arial" panose="020B0604020202020204" pitchFamily="34" charset="0"/>
              <a:buChar char="•"/>
            </a:pPr>
            <a:r>
              <a:rPr lang="en-US" sz="2400" dirty="0"/>
              <a:t>The official inactive list can be viewed here: </a:t>
            </a:r>
            <a:r>
              <a:rPr lang="en-US" sz="2400" dirty="0">
                <a:hlinkClick r:id="rId3"/>
              </a:rPr>
              <a:t>https://dot.ca.gov/programs/local-assistance/projects/inactive-projects</a:t>
            </a:r>
            <a:endParaRPr lang="en-US" sz="2400" dirty="0"/>
          </a:p>
          <a:p>
            <a:pPr marL="285750" indent="-285750">
              <a:lnSpc>
                <a:spcPct val="150000"/>
              </a:lnSpc>
              <a:buFont typeface="Arial" panose="020B0604020202020204" pitchFamily="34" charset="0"/>
              <a:buChar char="•"/>
            </a:pPr>
            <a:r>
              <a:rPr lang="en-US" sz="2400" dirty="0"/>
              <a:t>If you have questions or issues with submitting invoices, please contact your area engineer/planner for further assistance</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3</a:t>
            </a:r>
          </a:p>
        </p:txBody>
      </p:sp>
    </p:spTree>
    <p:extLst>
      <p:ext uri="{BB962C8B-B14F-4D97-AF65-F5344CB8AC3E}">
        <p14:creationId xmlns:p14="http://schemas.microsoft.com/office/powerpoint/2010/main" val="4166910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5390002" cy="584775"/>
          </a:xfrm>
          <a:prstGeom prst="rect">
            <a:avLst/>
          </a:prstGeom>
          <a:noFill/>
        </p:spPr>
        <p:txBody>
          <a:bodyPr wrap="none" rtlCol="0">
            <a:spAutoFit/>
          </a:bodyPr>
          <a:lstStyle/>
          <a:p>
            <a:r>
              <a:rPr lang="en-US" sz="3200" b="1" dirty="0"/>
              <a:t>Active Transportation Program</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10549110" cy="4467057"/>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sz="2400" dirty="0"/>
              <a:t>ATP Cycle 6 MPO component will be finalized for the June 2023 CTC Meeting</a:t>
            </a:r>
          </a:p>
          <a:p>
            <a:pPr marL="285750" lvl="0" indent="-285750">
              <a:lnSpc>
                <a:spcPct val="150000"/>
              </a:lnSpc>
              <a:buFont typeface="Arial" panose="020B0604020202020204" pitchFamily="34" charset="0"/>
              <a:buChar char="•"/>
            </a:pPr>
            <a:r>
              <a:rPr lang="en-US" sz="2400" dirty="0"/>
              <a:t>Timely Use of Funds calculator is now available</a:t>
            </a:r>
          </a:p>
          <a:p>
            <a:pPr marL="742950" lvl="1" indent="-285750">
              <a:lnSpc>
                <a:spcPct val="150000"/>
              </a:lnSpc>
              <a:buFont typeface="Arial" panose="020B0604020202020204" pitchFamily="34" charset="0"/>
              <a:buChar char="•"/>
            </a:pPr>
            <a:r>
              <a:rPr lang="en-US" sz="2400" dirty="0"/>
              <a:t>Assists in confirming deadlines and submittal dates</a:t>
            </a:r>
          </a:p>
          <a:p>
            <a:pPr marL="742950" lvl="1" indent="-285750">
              <a:lnSpc>
                <a:spcPct val="150000"/>
              </a:lnSpc>
              <a:buFont typeface="Arial" panose="020B0604020202020204" pitchFamily="34" charset="0"/>
              <a:buChar char="•"/>
            </a:pPr>
            <a:r>
              <a:rPr lang="en-US" sz="2400" dirty="0"/>
              <a:t>Link: </a:t>
            </a:r>
            <a:r>
              <a:rPr lang="en-US" sz="2400" dirty="0">
                <a:hlinkClick r:id="rId3"/>
              </a:rPr>
              <a:t>https://dot.ca.gov/programs/local-assistance/fed-and-state-programs/active-transportation-program/timelyuse</a:t>
            </a:r>
            <a:endParaRPr lang="en-US" sz="2400" dirty="0"/>
          </a:p>
          <a:p>
            <a:pPr marL="285750" indent="-285750">
              <a:lnSpc>
                <a:spcPct val="150000"/>
              </a:lnSpc>
              <a:buFont typeface="Arial" panose="020B0604020202020204" pitchFamily="34" charset="0"/>
              <a:buChar char="•"/>
            </a:pPr>
            <a:r>
              <a:rPr lang="en-US" sz="2400" dirty="0"/>
              <a:t>For more info and guidance, please see Caltrans’ ATP webpage: </a:t>
            </a:r>
            <a:r>
              <a:rPr lang="en-US" sz="2400" dirty="0">
                <a:hlinkClick r:id="rId4"/>
              </a:rPr>
              <a:t>https://dot.ca.gov/programs/local-assistance/fed-and-state-programs/active-transportation-program</a:t>
            </a:r>
            <a:endParaRPr lang="en-US" sz="24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2743673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Clean California Local Grant Program (CCLGP)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4072269"/>
          </a:xfrm>
          <a:prstGeom prst="rect">
            <a:avLst/>
          </a:prstGeom>
        </p:spPr>
        <p:txBody>
          <a:bodyPr wrap="square">
            <a:spAutoFit/>
          </a:bodyPr>
          <a:lstStyle/>
          <a:p>
            <a:pPr marL="285750" indent="-285750">
              <a:lnSpc>
                <a:spcPct val="150000"/>
              </a:lnSpc>
              <a:buFont typeface="Arial" panose="020B0604020202020204" pitchFamily="34" charset="0"/>
              <a:buChar char="•"/>
            </a:pPr>
            <a:r>
              <a:rPr lang="en-US" sz="2500" b="1" dirty="0"/>
              <a:t>Cycle 2 </a:t>
            </a:r>
            <a:r>
              <a:rPr lang="en-US" sz="2500" dirty="0"/>
              <a:t>applications are currently being evaluated</a:t>
            </a:r>
          </a:p>
          <a:p>
            <a:pPr marL="742950" lvl="1" indent="-285750">
              <a:lnSpc>
                <a:spcPct val="150000"/>
              </a:lnSpc>
              <a:buFont typeface="Arial" panose="020B0604020202020204" pitchFamily="34" charset="0"/>
              <a:buChar char="•"/>
            </a:pPr>
            <a:r>
              <a:rPr lang="en-US" sz="2500" dirty="0"/>
              <a:t>Award notification will be in September 2023</a:t>
            </a:r>
          </a:p>
          <a:p>
            <a:pPr marL="285750" indent="-285750">
              <a:lnSpc>
                <a:spcPct val="150000"/>
              </a:lnSpc>
              <a:buFont typeface="Arial" panose="020B0604020202020204" pitchFamily="34" charset="0"/>
              <a:buChar char="•"/>
            </a:pPr>
            <a:r>
              <a:rPr lang="en-US" sz="2500" dirty="0"/>
              <a:t>Local Agencies with Cycle 1 projects should submit invoices no more frequently than monthly and no less frequently than quarterly</a:t>
            </a:r>
          </a:p>
          <a:p>
            <a:pPr marL="285750" indent="-285750">
              <a:lnSpc>
                <a:spcPct val="150000"/>
              </a:lnSpc>
              <a:buFont typeface="Arial" panose="020B0604020202020204" pitchFamily="34" charset="0"/>
              <a:buChar char="•"/>
            </a:pPr>
            <a:r>
              <a:rPr lang="en-US" sz="2500" dirty="0"/>
              <a:t>Please see the Clean CA webpage for more info and application guidelines: </a:t>
            </a:r>
            <a:r>
              <a:rPr lang="en-US" sz="2500" dirty="0">
                <a:hlinkClick r:id="rId3"/>
              </a:rPr>
              <a:t>https://cleancalifornia.dot.ca.gov/local-grants/local-grant-program</a:t>
            </a:r>
            <a:endParaRPr lang="en-US" sz="25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5</a:t>
            </a:r>
          </a:p>
        </p:txBody>
      </p:sp>
    </p:spTree>
    <p:extLst>
      <p:ext uri="{BB962C8B-B14F-4D97-AF65-F5344CB8AC3E}">
        <p14:creationId xmlns:p14="http://schemas.microsoft.com/office/powerpoint/2010/main" val="1298111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DBE/QAP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4831579"/>
          </a:xfrm>
          <a:prstGeom prst="rect">
            <a:avLst/>
          </a:prstGeom>
        </p:spPr>
        <p:txBody>
          <a:bodyPr wrap="square">
            <a:spAutoFit/>
          </a:bodyPr>
          <a:lstStyle/>
          <a:p>
            <a:pPr marL="285750" indent="-285750">
              <a:lnSpc>
                <a:spcPct val="150000"/>
              </a:lnSpc>
              <a:buFont typeface="Arial" panose="020B0604020202020204" pitchFamily="34" charset="0"/>
              <a:buChar char="•"/>
            </a:pPr>
            <a:r>
              <a:rPr lang="en-US" sz="2600" dirty="0"/>
              <a:t>DBE exhibits 9-B and 9-C for FFY 22/23 are due to the District by </a:t>
            </a:r>
            <a:r>
              <a:rPr lang="en-US" sz="2600" b="1" dirty="0"/>
              <a:t>July 7, 2023</a:t>
            </a:r>
          </a:p>
          <a:p>
            <a:pPr marL="285750" indent="-285750">
              <a:lnSpc>
                <a:spcPct val="150000"/>
              </a:lnSpc>
              <a:buFont typeface="Arial" panose="020B0604020202020204" pitchFamily="34" charset="0"/>
              <a:buChar char="•"/>
            </a:pPr>
            <a:r>
              <a:rPr lang="en-US" sz="2600" dirty="0"/>
              <a:t>Quality Assurance Program (QAP) forms need to be updated and approved every 5 years</a:t>
            </a:r>
          </a:p>
          <a:p>
            <a:pPr marL="285750" indent="-285750">
              <a:lnSpc>
                <a:spcPct val="150000"/>
              </a:lnSpc>
              <a:buFont typeface="Arial" panose="020B0604020202020204" pitchFamily="34" charset="0"/>
              <a:buChar char="•"/>
            </a:pPr>
            <a:r>
              <a:rPr lang="en-US" sz="2600" dirty="0"/>
              <a:t>DBE &amp; QAP forms need to be up to date in order to process E-76s and receive federal funding</a:t>
            </a:r>
          </a:p>
          <a:p>
            <a:pPr marL="285750" indent="-285750">
              <a:lnSpc>
                <a:spcPct val="150000"/>
              </a:lnSpc>
              <a:buFont typeface="Arial" panose="020B0604020202020204" pitchFamily="34" charset="0"/>
              <a:buChar char="•"/>
            </a:pPr>
            <a:r>
              <a:rPr lang="en-US" sz="2600" dirty="0"/>
              <a:t>If you have questions or issues with submitting DBE/QAP forms, please contact your area engineer/planner for further assistance</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6</a:t>
            </a:r>
          </a:p>
        </p:txBody>
      </p:sp>
    </p:spTree>
    <p:extLst>
      <p:ext uri="{BB962C8B-B14F-4D97-AF65-F5344CB8AC3E}">
        <p14:creationId xmlns:p14="http://schemas.microsoft.com/office/powerpoint/2010/main" val="3686118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PED Extension</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3355855"/>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50" dirty="0"/>
              <a:t>New way to request extensions for Project End Dates (PED)</a:t>
            </a:r>
          </a:p>
          <a:p>
            <a:pPr marL="742950" lvl="1" indent="-285750">
              <a:lnSpc>
                <a:spcPct val="150000"/>
              </a:lnSpc>
              <a:buFont typeface="Arial" panose="020B0604020202020204" pitchFamily="34" charset="0"/>
              <a:buChar char="•"/>
            </a:pPr>
            <a:r>
              <a:rPr lang="en-US" sz="2050" dirty="0"/>
              <a:t>Entirely online and replaces old E-76 system</a:t>
            </a:r>
          </a:p>
          <a:p>
            <a:pPr marL="742950" lvl="1" indent="-285750">
              <a:lnSpc>
                <a:spcPct val="150000"/>
              </a:lnSpc>
              <a:buFont typeface="Arial" panose="020B0604020202020204" pitchFamily="34" charset="0"/>
              <a:buChar char="•"/>
            </a:pPr>
            <a:r>
              <a:rPr lang="en-US" sz="2050" dirty="0"/>
              <a:t>Link: </a:t>
            </a:r>
            <a:r>
              <a:rPr lang="en-US" sz="2050" dirty="0">
                <a:hlinkClick r:id="rId3"/>
              </a:rPr>
              <a:t>https://app.smartsheet.com/b/form/dd8ec43edae54b8aad35159cacec011a</a:t>
            </a:r>
            <a:endParaRPr lang="en-US" sz="2050" dirty="0"/>
          </a:p>
          <a:p>
            <a:pPr marL="285750" indent="-285750">
              <a:lnSpc>
                <a:spcPct val="150000"/>
              </a:lnSpc>
              <a:buFont typeface="Arial" panose="020B0604020202020204" pitchFamily="34" charset="0"/>
              <a:buChar char="•"/>
            </a:pPr>
            <a:r>
              <a:rPr lang="en-US" sz="2050" dirty="0"/>
              <a:t>Work done after a PED cannot be reimbursed!</a:t>
            </a:r>
          </a:p>
          <a:p>
            <a:pPr marL="285750" indent="-285750">
              <a:lnSpc>
                <a:spcPct val="150000"/>
              </a:lnSpc>
              <a:buFont typeface="Arial" panose="020B0604020202020204" pitchFamily="34" charset="0"/>
              <a:buChar char="•"/>
            </a:pPr>
            <a:r>
              <a:rPr lang="en-US" sz="2050" dirty="0"/>
              <a:t>More info and a report listing upcoming PED expirations can be found here: </a:t>
            </a:r>
            <a:r>
              <a:rPr lang="en-US" sz="2050" dirty="0">
                <a:hlinkClick r:id="rId4"/>
              </a:rPr>
              <a:t>https://dot.ca.gov/programs/local-assistance/projects/projects-with-expiring-end-dates</a:t>
            </a:r>
            <a:endParaRPr lang="en-US" sz="205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7</a:t>
            </a:r>
          </a:p>
        </p:txBody>
      </p:sp>
    </p:spTree>
    <p:extLst>
      <p:ext uri="{BB962C8B-B14F-4D97-AF65-F5344CB8AC3E}">
        <p14:creationId xmlns:p14="http://schemas.microsoft.com/office/powerpoint/2010/main" val="3576718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41453</TotalTime>
  <Words>829</Words>
  <Application>Microsoft Office PowerPoint</Application>
  <PresentationFormat>Widescreen</PresentationFormat>
  <Paragraphs>108</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Barragan</dc:creator>
  <cp:lastModifiedBy>Luu, Oliver@DOT</cp:lastModifiedBy>
  <cp:revision>1152</cp:revision>
  <cp:lastPrinted>2019-05-24T19:45:03Z</cp:lastPrinted>
  <dcterms:created xsi:type="dcterms:W3CDTF">2019-03-25T04:17:46Z</dcterms:created>
  <dcterms:modified xsi:type="dcterms:W3CDTF">2023-06-21T23:34:22Z</dcterms:modified>
</cp:coreProperties>
</file>