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2"/>
  </p:notesMasterIdLst>
  <p:sldIdLst>
    <p:sldId id="260" r:id="rId2"/>
    <p:sldId id="278" r:id="rId3"/>
    <p:sldId id="271" r:id="rId4"/>
    <p:sldId id="280" r:id="rId5"/>
    <p:sldId id="304" r:id="rId6"/>
    <p:sldId id="302" r:id="rId7"/>
    <p:sldId id="306" r:id="rId8"/>
    <p:sldId id="301" r:id="rId9"/>
    <p:sldId id="273" r:id="rId10"/>
    <p:sldId id="296" r:id="rId11"/>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49">
          <p15:clr>
            <a:srgbClr val="A4A3A4"/>
          </p15:clr>
        </p15:guide>
        <p15:guide id="2"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B1B0"/>
    <a:srgbClr val="009DDC"/>
    <a:srgbClr val="0086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p:restoredTop sz="81350" autoAdjust="0"/>
  </p:normalViewPr>
  <p:slideViewPr>
    <p:cSldViewPr snapToGrid="0" snapToObjects="1" showGuides="1">
      <p:cViewPr varScale="1">
        <p:scale>
          <a:sx n="93" d="100"/>
          <a:sy n="93" d="100"/>
        </p:scale>
        <p:origin x="1236" y="72"/>
      </p:cViewPr>
      <p:guideLst>
        <p:guide orient="horz" pos="2184"/>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6" d="100"/>
          <a:sy n="86" d="100"/>
        </p:scale>
        <p:origin x="-3786" y="-90"/>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79"/>
          </a:xfrm>
          <a:prstGeom prst="rect">
            <a:avLst/>
          </a:prstGeom>
        </p:spPr>
        <p:txBody>
          <a:bodyPr vert="horz" lIns="93932" tIns="46966" rIns="93932" bIns="46966" rtlCol="0"/>
          <a:lstStyle>
            <a:lvl1pPr algn="l">
              <a:defRPr sz="1200"/>
            </a:lvl1pPr>
          </a:lstStyle>
          <a:p>
            <a:endParaRPr lang="en-US" dirty="0"/>
          </a:p>
        </p:txBody>
      </p:sp>
      <p:sp>
        <p:nvSpPr>
          <p:cNvPr id="3" name="Date Placeholder 2"/>
          <p:cNvSpPr>
            <a:spLocks noGrp="1"/>
          </p:cNvSpPr>
          <p:nvPr>
            <p:ph type="dt" idx="1"/>
          </p:nvPr>
        </p:nvSpPr>
        <p:spPr>
          <a:xfrm>
            <a:off x="4008705" y="0"/>
            <a:ext cx="3066733" cy="469779"/>
          </a:xfrm>
          <a:prstGeom prst="rect">
            <a:avLst/>
          </a:prstGeom>
        </p:spPr>
        <p:txBody>
          <a:bodyPr vert="horz" lIns="93932" tIns="46966" rIns="93932" bIns="46966" rtlCol="0"/>
          <a:lstStyle>
            <a:lvl1pPr algn="r">
              <a:defRPr sz="1200"/>
            </a:lvl1pPr>
          </a:lstStyle>
          <a:p>
            <a:fld id="{686E8CED-6AC1-FA4C-AF78-340488CF9804}" type="datetimeFigureOut">
              <a:rPr lang="en-US" smtClean="0"/>
              <a:t>3/18/2022</a:t>
            </a:fld>
            <a:endParaRPr lang="en-US" dirty="0"/>
          </a:p>
        </p:txBody>
      </p:sp>
      <p:sp>
        <p:nvSpPr>
          <p:cNvPr id="4" name="Slide Image Placeholder 3"/>
          <p:cNvSpPr>
            <a:spLocks noGrp="1" noRot="1" noChangeAspect="1"/>
          </p:cNvSpPr>
          <p:nvPr>
            <p:ph type="sldImg" idx="2"/>
          </p:nvPr>
        </p:nvSpPr>
        <p:spPr>
          <a:xfrm>
            <a:off x="730250" y="1169988"/>
            <a:ext cx="5616575" cy="3159125"/>
          </a:xfrm>
          <a:prstGeom prst="rect">
            <a:avLst/>
          </a:prstGeom>
          <a:noFill/>
          <a:ln w="12700">
            <a:solidFill>
              <a:prstClr val="black"/>
            </a:solidFill>
          </a:ln>
        </p:spPr>
        <p:txBody>
          <a:bodyPr vert="horz" lIns="93932" tIns="46966" rIns="93932" bIns="46966" rtlCol="0" anchor="ctr"/>
          <a:lstStyle/>
          <a:p>
            <a:endParaRPr lang="en-US" dirty="0"/>
          </a:p>
        </p:txBody>
      </p:sp>
      <p:sp>
        <p:nvSpPr>
          <p:cNvPr id="5" name="Notes Placeholder 4"/>
          <p:cNvSpPr>
            <a:spLocks noGrp="1"/>
          </p:cNvSpPr>
          <p:nvPr>
            <p:ph type="body" sz="quarter" idx="3"/>
          </p:nvPr>
        </p:nvSpPr>
        <p:spPr>
          <a:xfrm>
            <a:off x="707708" y="4505979"/>
            <a:ext cx="5661660" cy="3686711"/>
          </a:xfrm>
          <a:prstGeom prst="rect">
            <a:avLst/>
          </a:prstGeom>
        </p:spPr>
        <p:txBody>
          <a:bodyPr vert="horz" lIns="93932" tIns="46966" rIns="93932" bIns="4696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8"/>
          </a:xfrm>
          <a:prstGeom prst="rect">
            <a:avLst/>
          </a:prstGeom>
        </p:spPr>
        <p:txBody>
          <a:bodyPr vert="horz" lIns="93932" tIns="46966" rIns="93932" bIns="46966"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7"/>
            <a:ext cx="3066733" cy="469778"/>
          </a:xfrm>
          <a:prstGeom prst="rect">
            <a:avLst/>
          </a:prstGeom>
        </p:spPr>
        <p:txBody>
          <a:bodyPr vert="horz" lIns="93932" tIns="46966" rIns="93932" bIns="46966" rtlCol="0" anchor="b"/>
          <a:lstStyle>
            <a:lvl1pPr algn="r">
              <a:defRPr sz="1200"/>
            </a:lvl1pPr>
          </a:lstStyle>
          <a:p>
            <a:fld id="{B2135FCF-C500-D947-9E76-99E2A30138CE}" type="slidenum">
              <a:rPr lang="en-US" smtClean="0"/>
              <a:t>‹#›</a:t>
            </a:fld>
            <a:endParaRPr lang="en-US" dirty="0"/>
          </a:p>
        </p:txBody>
      </p:sp>
    </p:spTree>
    <p:extLst>
      <p:ext uri="{BB962C8B-B14F-4D97-AF65-F5344CB8AC3E}">
        <p14:creationId xmlns:p14="http://schemas.microsoft.com/office/powerpoint/2010/main" val="1980957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135FCF-C500-D947-9E76-99E2A30138CE}" type="slidenum">
              <a:rPr lang="en-US" smtClean="0"/>
              <a:t>1</a:t>
            </a:fld>
            <a:endParaRPr lang="en-US" dirty="0"/>
          </a:p>
        </p:txBody>
      </p:sp>
    </p:spTree>
    <p:extLst>
      <p:ext uri="{BB962C8B-B14F-4D97-AF65-F5344CB8AC3E}">
        <p14:creationId xmlns:p14="http://schemas.microsoft.com/office/powerpoint/2010/main" val="6685048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35FCF-C500-D947-9E76-99E2A30138CE}" type="slidenum">
              <a:rPr lang="en-US" smtClean="0"/>
              <a:t>10</a:t>
            </a:fld>
            <a:endParaRPr lang="en-US" dirty="0"/>
          </a:p>
        </p:txBody>
      </p:sp>
    </p:spTree>
    <p:extLst>
      <p:ext uri="{BB962C8B-B14F-4D97-AF65-F5344CB8AC3E}">
        <p14:creationId xmlns:p14="http://schemas.microsoft.com/office/powerpoint/2010/main" val="3075618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135FCF-C500-D947-9E76-99E2A30138CE}" type="slidenum">
              <a:rPr lang="en-US" smtClean="0"/>
              <a:t>2</a:t>
            </a:fld>
            <a:endParaRPr lang="en-US" dirty="0"/>
          </a:p>
        </p:txBody>
      </p:sp>
    </p:spTree>
    <p:extLst>
      <p:ext uri="{BB962C8B-B14F-4D97-AF65-F5344CB8AC3E}">
        <p14:creationId xmlns:p14="http://schemas.microsoft.com/office/powerpoint/2010/main" val="1955374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135FCF-C500-D947-9E76-99E2A30138CE}" type="slidenum">
              <a:rPr lang="en-US" smtClean="0"/>
              <a:t>3</a:t>
            </a:fld>
            <a:endParaRPr lang="en-US" dirty="0"/>
          </a:p>
        </p:txBody>
      </p:sp>
    </p:spTree>
    <p:extLst>
      <p:ext uri="{BB962C8B-B14F-4D97-AF65-F5344CB8AC3E}">
        <p14:creationId xmlns:p14="http://schemas.microsoft.com/office/powerpoint/2010/main" val="2026124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B2135FCF-C500-D947-9E76-99E2A30138CE}" type="slidenum">
              <a:rPr lang="en-US" smtClean="0"/>
              <a:t>4</a:t>
            </a:fld>
            <a:endParaRPr lang="en-US" dirty="0"/>
          </a:p>
        </p:txBody>
      </p:sp>
    </p:spTree>
    <p:extLst>
      <p:ext uri="{BB962C8B-B14F-4D97-AF65-F5344CB8AC3E}">
        <p14:creationId xmlns:p14="http://schemas.microsoft.com/office/powerpoint/2010/main" val="2026124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aseline="0" dirty="0"/>
          </a:p>
        </p:txBody>
      </p:sp>
      <p:sp>
        <p:nvSpPr>
          <p:cNvPr id="4" name="Slide Number Placeholder 3"/>
          <p:cNvSpPr>
            <a:spLocks noGrp="1"/>
          </p:cNvSpPr>
          <p:nvPr>
            <p:ph type="sldNum" sz="quarter" idx="5"/>
          </p:nvPr>
        </p:nvSpPr>
        <p:spPr/>
        <p:txBody>
          <a:bodyPr/>
          <a:lstStyle/>
          <a:p>
            <a:fld id="{B2135FCF-C500-D947-9E76-99E2A30138CE}" type="slidenum">
              <a:rPr lang="en-US" smtClean="0"/>
              <a:t>5</a:t>
            </a:fld>
            <a:endParaRPr lang="en-US" dirty="0"/>
          </a:p>
        </p:txBody>
      </p:sp>
    </p:spTree>
    <p:extLst>
      <p:ext uri="{BB962C8B-B14F-4D97-AF65-F5344CB8AC3E}">
        <p14:creationId xmlns:p14="http://schemas.microsoft.com/office/powerpoint/2010/main" val="341289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nSpc>
                <a:spcPct val="150000"/>
              </a:lnSpc>
              <a:buFont typeface="Arial" panose="020B0604020202020204" pitchFamily="34" charset="0"/>
              <a:buNone/>
            </a:pPr>
            <a:endParaRPr lang="en-US" sz="2400" dirty="0"/>
          </a:p>
        </p:txBody>
      </p:sp>
      <p:sp>
        <p:nvSpPr>
          <p:cNvPr id="4" name="Slide Number Placeholder 3"/>
          <p:cNvSpPr>
            <a:spLocks noGrp="1"/>
          </p:cNvSpPr>
          <p:nvPr>
            <p:ph type="sldNum" sz="quarter" idx="5"/>
          </p:nvPr>
        </p:nvSpPr>
        <p:spPr/>
        <p:txBody>
          <a:bodyPr/>
          <a:lstStyle/>
          <a:p>
            <a:fld id="{B2135FCF-C500-D947-9E76-99E2A30138CE}" type="slidenum">
              <a:rPr lang="en-US" smtClean="0"/>
              <a:t>6</a:t>
            </a:fld>
            <a:endParaRPr lang="en-US" dirty="0"/>
          </a:p>
        </p:txBody>
      </p:sp>
    </p:spTree>
    <p:extLst>
      <p:ext uri="{BB962C8B-B14F-4D97-AF65-F5344CB8AC3E}">
        <p14:creationId xmlns:p14="http://schemas.microsoft.com/office/powerpoint/2010/main" val="3404511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nSpc>
                <a:spcPct val="150000"/>
              </a:lnSpc>
              <a:buFont typeface="Arial" panose="020B0604020202020204" pitchFamily="34" charset="0"/>
              <a:buNone/>
            </a:pPr>
            <a:endParaRPr lang="en-US" sz="2400" dirty="0"/>
          </a:p>
        </p:txBody>
      </p:sp>
      <p:sp>
        <p:nvSpPr>
          <p:cNvPr id="4" name="Slide Number Placeholder 3"/>
          <p:cNvSpPr>
            <a:spLocks noGrp="1"/>
          </p:cNvSpPr>
          <p:nvPr>
            <p:ph type="sldNum" sz="quarter" idx="5"/>
          </p:nvPr>
        </p:nvSpPr>
        <p:spPr/>
        <p:txBody>
          <a:bodyPr/>
          <a:lstStyle/>
          <a:p>
            <a:fld id="{B2135FCF-C500-D947-9E76-99E2A30138CE}" type="slidenum">
              <a:rPr lang="en-US" smtClean="0"/>
              <a:t>7</a:t>
            </a:fld>
            <a:endParaRPr lang="en-US" dirty="0"/>
          </a:p>
        </p:txBody>
      </p:sp>
    </p:spTree>
    <p:extLst>
      <p:ext uri="{BB962C8B-B14F-4D97-AF65-F5344CB8AC3E}">
        <p14:creationId xmlns:p14="http://schemas.microsoft.com/office/powerpoint/2010/main" val="3909773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135FCF-C500-D947-9E76-99E2A30138CE}" type="slidenum">
              <a:rPr lang="en-US" smtClean="0"/>
              <a:t>8</a:t>
            </a:fld>
            <a:endParaRPr lang="en-US" dirty="0"/>
          </a:p>
        </p:txBody>
      </p:sp>
    </p:spTree>
    <p:extLst>
      <p:ext uri="{BB962C8B-B14F-4D97-AF65-F5344CB8AC3E}">
        <p14:creationId xmlns:p14="http://schemas.microsoft.com/office/powerpoint/2010/main" val="1783453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135FCF-C500-D947-9E76-99E2A30138CE}" type="slidenum">
              <a:rPr lang="en-US" smtClean="0"/>
              <a:t>9</a:t>
            </a:fld>
            <a:endParaRPr lang="en-US" dirty="0"/>
          </a:p>
        </p:txBody>
      </p:sp>
    </p:spTree>
    <p:extLst>
      <p:ext uri="{BB962C8B-B14F-4D97-AF65-F5344CB8AC3E}">
        <p14:creationId xmlns:p14="http://schemas.microsoft.com/office/powerpoint/2010/main" val="3346510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99E9474-21B1-4FD1-BE92-319296FD6F8B}" type="datetime1">
              <a:rPr lang="en-US" smtClean="0"/>
              <a:t>3/18/2022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795077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BF5B71-86A3-4CD0-B656-F2D52B833B33}" type="datetime1">
              <a:rPr lang="en-US" smtClean="0"/>
              <a:t>3/18/2022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774224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749F08-D0DA-4F78-A7F5-8226F63D441F}" type="datetime1">
              <a:rPr lang="en-US" smtClean="0"/>
              <a:t>3/18/2022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791569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2EF91A-E725-4DC2-B4D3-9FBE367A3740}" type="datetime1">
              <a:rPr lang="en-US" smtClean="0"/>
              <a:t>3/18/2022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1219299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2ECEA7-4875-4638-9B48-C39A40342B07}" type="datetime1">
              <a:rPr lang="en-US" smtClean="0"/>
              <a:t>3/18/2022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1472476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04F9AD8-F769-4B3A-B3AE-BDC6F95A9C12}" type="datetime1">
              <a:rPr lang="en-US" smtClean="0"/>
              <a:t>3/18/2022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306533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0844A91-87D2-43C3-B2F4-C39B0AAF54CD}" type="datetime1">
              <a:rPr lang="en-US" smtClean="0"/>
              <a:t>3/18/2022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97231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5A2B778-C52C-43AD-94F6-1A2C80C90E62}" type="datetime1">
              <a:rPr lang="en-US" smtClean="0"/>
              <a:t>3/18/2022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2086719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4554FD-6301-4A4C-915D-E1B260D94F8E}" type="datetime1">
              <a:rPr lang="en-US" smtClean="0"/>
              <a:t>3/18/2022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938222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DC612F6-4D03-42AA-BCF9-F0CDEE511327}" type="datetime1">
              <a:rPr lang="en-US" smtClean="0"/>
              <a:t>3/18/2022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1881243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A578EBE-8DAA-46A7-B813-07097CE515A3}" type="datetime1">
              <a:rPr lang="en-US" smtClean="0"/>
              <a:t>3/18/2022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650794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F7FFF2-2FDF-48C5-A570-502299B68DC0}" type="datetime1">
              <a:rPr lang="en-US" smtClean="0"/>
              <a:t>3/18/2022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38D1FC-CABA-5945-AD3E-AC6D1D9B64E4}" type="slidenum">
              <a:rPr lang="en-US" smtClean="0"/>
              <a:t>‹#›</a:t>
            </a:fld>
            <a:endParaRPr lang="en-US" dirty="0"/>
          </a:p>
        </p:txBody>
      </p:sp>
    </p:spTree>
    <p:extLst>
      <p:ext uri="{BB962C8B-B14F-4D97-AF65-F5344CB8AC3E}">
        <p14:creationId xmlns:p14="http://schemas.microsoft.com/office/powerpoint/2010/main" val="12651294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mailto:Oliver.Luu@dot.ca.gov" TargetMode="External"/><Relationship Id="rId4" Type="http://schemas.openxmlformats.org/officeDocument/2006/relationships/hyperlink" Target="mailto:Tifini.Tran@dot.ca.gov"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package" Target="../embeddings/Microsoft_Excel_Worksheet.xlsx"/></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dot.ca.gov/programs/local-assistance/projects/inactive-projects"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dot.ca.gov/programs/local-assistance/fed-and-state-programs/active-transportation-program"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cleancalifornia.dot.ca.gov/local-grants/workshops-milestones"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cleancalifornia.dot.ca.gov/local-grants/local-grant-progra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californialtap.org/index.cfm?pid=1077"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E2FA3D0-E97A-49CF-87B0-E0B7C812E45A}"/>
              </a:ext>
            </a:extLst>
          </p:cNvPr>
          <p:cNvSpPr/>
          <p:nvPr/>
        </p:nvSpPr>
        <p:spPr>
          <a:xfrm>
            <a:off x="1164771" y="3012293"/>
            <a:ext cx="9885965" cy="1763375"/>
          </a:xfrm>
          <a:prstGeom prst="rect">
            <a:avLst/>
          </a:prstGeom>
          <a:solidFill>
            <a:srgbClr val="000000"/>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7" name="Rectangle 6"/>
          <p:cNvSpPr/>
          <p:nvPr/>
        </p:nvSpPr>
        <p:spPr>
          <a:xfrm>
            <a:off x="304800" y="203200"/>
            <a:ext cx="11582400" cy="646853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092" y="1281824"/>
            <a:ext cx="5541470" cy="1150480"/>
          </a:xfrm>
          <a:prstGeom prst="rect">
            <a:avLst/>
          </a:prstGeom>
        </p:spPr>
      </p:pic>
      <p:sp>
        <p:nvSpPr>
          <p:cNvPr id="14" name="TextBox 13"/>
          <p:cNvSpPr txBox="1"/>
          <p:nvPr/>
        </p:nvSpPr>
        <p:spPr>
          <a:xfrm>
            <a:off x="1190067" y="4938902"/>
            <a:ext cx="8020592" cy="3016210"/>
          </a:xfrm>
          <a:prstGeom prst="rect">
            <a:avLst/>
          </a:prstGeom>
          <a:noFill/>
        </p:spPr>
        <p:txBody>
          <a:bodyPr wrap="square" rtlCol="0">
            <a:spAutoFit/>
          </a:bodyPr>
          <a:lstStyle/>
          <a:p>
            <a:r>
              <a:rPr lang="en-US" sz="1900" b="1" dirty="0" err="1"/>
              <a:t>Tifini</a:t>
            </a:r>
            <a:r>
              <a:rPr lang="en-US" sz="1900" b="1" dirty="0"/>
              <a:t> Tran				Oliver K. </a:t>
            </a:r>
            <a:r>
              <a:rPr lang="en-US" sz="1900" b="1" dirty="0" err="1"/>
              <a:t>Luu</a:t>
            </a:r>
            <a:endParaRPr lang="en-US" sz="1900" b="1" dirty="0"/>
          </a:p>
          <a:p>
            <a:r>
              <a:rPr lang="en-US" sz="1900" dirty="0"/>
              <a:t>District Local Assistance Engineer (DLAE)	Associate Transportation Planner</a:t>
            </a:r>
          </a:p>
          <a:p>
            <a:r>
              <a:rPr lang="en-US" sz="1900" dirty="0"/>
              <a:t>Caltrans District 12			Caltrans District 12</a:t>
            </a:r>
          </a:p>
          <a:p>
            <a:r>
              <a:rPr lang="en-US" sz="1900" dirty="0">
                <a:hlinkClick r:id="rId4"/>
              </a:rPr>
              <a:t>Tifini.Tran@dot.ca.gov</a:t>
            </a:r>
            <a:r>
              <a:rPr lang="en-US" sz="1900" dirty="0"/>
              <a:t>			</a:t>
            </a:r>
            <a:r>
              <a:rPr lang="en-US" sz="1900" dirty="0">
                <a:hlinkClick r:id="rId5"/>
              </a:rPr>
              <a:t>Oliver.Luu@dot.ca.gov</a:t>
            </a:r>
            <a:endParaRPr lang="en-US" sz="1900" dirty="0"/>
          </a:p>
          <a:p>
            <a:r>
              <a:rPr lang="en-US" sz="1900" dirty="0"/>
              <a:t>(657) 328-6275				(657) 328-6267</a:t>
            </a:r>
          </a:p>
          <a:p>
            <a:endParaRPr lang="en-US" sz="1900" dirty="0"/>
          </a:p>
          <a:p>
            <a:pPr marL="342900" indent="-342900">
              <a:buFont typeface="Arial" charset="0"/>
              <a:buChar char="•"/>
            </a:pPr>
            <a:endParaRPr lang="en-US" sz="1900" dirty="0"/>
          </a:p>
          <a:p>
            <a:pPr marL="342900" indent="-342900">
              <a:buFont typeface="Arial" charset="0"/>
              <a:buChar char="•"/>
            </a:pPr>
            <a:endParaRPr lang="en-US" sz="1900" dirty="0"/>
          </a:p>
          <a:p>
            <a:endParaRPr lang="en-US" sz="1900" dirty="0"/>
          </a:p>
          <a:p>
            <a:endParaRPr lang="en-US" sz="1900" dirty="0"/>
          </a:p>
        </p:txBody>
      </p:sp>
      <p:sp>
        <p:nvSpPr>
          <p:cNvPr id="4" name="TextBox 3">
            <a:extLst>
              <a:ext uri="{FF2B5EF4-FFF2-40B4-BE49-F238E27FC236}">
                <a16:creationId xmlns:a16="http://schemas.microsoft.com/office/drawing/2014/main" id="{5B12C611-E6AB-41D5-BDD1-C39746C3BC69}"/>
              </a:ext>
            </a:extLst>
          </p:cNvPr>
          <p:cNvSpPr txBox="1"/>
          <p:nvPr/>
        </p:nvSpPr>
        <p:spPr>
          <a:xfrm>
            <a:off x="2443824" y="3177332"/>
            <a:ext cx="7718010" cy="2092881"/>
          </a:xfrm>
          <a:prstGeom prst="rect">
            <a:avLst/>
          </a:prstGeom>
          <a:noFill/>
        </p:spPr>
        <p:txBody>
          <a:bodyPr wrap="none" rtlCol="0">
            <a:spAutoFit/>
          </a:bodyPr>
          <a:lstStyle/>
          <a:p>
            <a:pPr algn="ctr"/>
            <a:r>
              <a:rPr lang="en-US" sz="3200" dirty="0">
                <a:solidFill>
                  <a:schemeClr val="bg1"/>
                </a:solidFill>
              </a:rPr>
              <a:t>TECHNICAL ADVISORY COMMITTEE MEETING</a:t>
            </a:r>
          </a:p>
          <a:p>
            <a:pPr algn="ctr"/>
            <a:r>
              <a:rPr lang="en-US" sz="4800" dirty="0">
                <a:solidFill>
                  <a:schemeClr val="bg1"/>
                </a:solidFill>
              </a:rPr>
              <a:t>LOCAL ASSISTANCE UPDATE </a:t>
            </a:r>
          </a:p>
          <a:p>
            <a:endParaRPr lang="en-US" sz="3200" dirty="0"/>
          </a:p>
          <a:p>
            <a:r>
              <a:rPr lang="en-US" dirty="0"/>
              <a:t> 		</a:t>
            </a:r>
          </a:p>
        </p:txBody>
      </p:sp>
      <p:sp>
        <p:nvSpPr>
          <p:cNvPr id="5" name="TextBox 4">
            <a:extLst>
              <a:ext uri="{FF2B5EF4-FFF2-40B4-BE49-F238E27FC236}">
                <a16:creationId xmlns:a16="http://schemas.microsoft.com/office/drawing/2014/main" id="{49AA7962-CB2E-463A-8139-CBA06E792CF4}"/>
              </a:ext>
            </a:extLst>
          </p:cNvPr>
          <p:cNvSpPr txBox="1"/>
          <p:nvPr/>
        </p:nvSpPr>
        <p:spPr>
          <a:xfrm>
            <a:off x="9524255" y="4900881"/>
            <a:ext cx="2049348" cy="369332"/>
          </a:xfrm>
          <a:prstGeom prst="rect">
            <a:avLst/>
          </a:prstGeom>
          <a:noFill/>
        </p:spPr>
        <p:txBody>
          <a:bodyPr wrap="square" rtlCol="0">
            <a:spAutoFit/>
          </a:bodyPr>
          <a:lstStyle/>
          <a:p>
            <a:r>
              <a:rPr lang="en-US" b="1" dirty="0"/>
              <a:t>March 23, 2022</a:t>
            </a:r>
          </a:p>
        </p:txBody>
      </p:sp>
      <p:sp>
        <p:nvSpPr>
          <p:cNvPr id="8" name="Rectangle 7">
            <a:extLst>
              <a:ext uri="{FF2B5EF4-FFF2-40B4-BE49-F238E27FC236}">
                <a16:creationId xmlns:a16="http://schemas.microsoft.com/office/drawing/2014/main" id="{615897A7-639F-4B3E-B9C6-7D540BF98432}"/>
              </a:ext>
            </a:extLst>
          </p:cNvPr>
          <p:cNvSpPr/>
          <p:nvPr/>
        </p:nvSpPr>
        <p:spPr>
          <a:xfrm>
            <a:off x="1186543" y="323567"/>
            <a:ext cx="9851576" cy="263609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986F210-19CB-4DC4-BDF6-BAB0916C61FC}"/>
              </a:ext>
            </a:extLst>
          </p:cNvPr>
          <p:cNvPicPr>
            <a:picLocks noChangeAspect="1"/>
          </p:cNvPicPr>
          <p:nvPr/>
        </p:nvPicPr>
        <p:blipFill>
          <a:blip r:embed="rId6"/>
          <a:stretch>
            <a:fillRect/>
          </a:stretch>
        </p:blipFill>
        <p:spPr>
          <a:xfrm>
            <a:off x="6230039" y="319021"/>
            <a:ext cx="4820697" cy="2625578"/>
          </a:xfrm>
          <a:prstGeom prst="rect">
            <a:avLst/>
          </a:prstGeom>
        </p:spPr>
      </p:pic>
    </p:spTree>
    <p:extLst>
      <p:ext uri="{BB962C8B-B14F-4D97-AF65-F5344CB8AC3E}">
        <p14:creationId xmlns:p14="http://schemas.microsoft.com/office/powerpoint/2010/main" val="1306109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66D7686D-22BE-415C-BDF7-D3A900F55C95}"/>
              </a:ext>
            </a:extLst>
          </p:cNvPr>
          <p:cNvGraphicFramePr>
            <a:graphicFrameLocks noChangeAspect="1"/>
          </p:cNvGraphicFramePr>
          <p:nvPr>
            <p:extLst>
              <p:ext uri="{D42A27DB-BD31-4B8C-83A1-F6EECF244321}">
                <p14:modId xmlns:p14="http://schemas.microsoft.com/office/powerpoint/2010/main" val="3296136108"/>
              </p:ext>
            </p:extLst>
          </p:nvPr>
        </p:nvGraphicFramePr>
        <p:xfrm>
          <a:off x="1005155" y="57309"/>
          <a:ext cx="10181690" cy="6743381"/>
        </p:xfrm>
        <a:graphic>
          <a:graphicData uri="http://schemas.openxmlformats.org/presentationml/2006/ole">
            <mc:AlternateContent xmlns:mc="http://schemas.openxmlformats.org/markup-compatibility/2006">
              <mc:Choice xmlns:v="urn:schemas-microsoft-com:vml" Requires="v">
                <p:oleObj spid="_x0000_s2073" name="Worksheet" r:id="rId4" imgW="11534547" imgH="7639189" progId="Excel.Sheet.12">
                  <p:embed/>
                </p:oleObj>
              </mc:Choice>
              <mc:Fallback>
                <p:oleObj name="Worksheet" r:id="rId4" imgW="11534547" imgH="7639189" progId="Excel.Sheet.12">
                  <p:embed/>
                  <p:pic>
                    <p:nvPicPr>
                      <p:cNvPr id="0" name=""/>
                      <p:cNvPicPr/>
                      <p:nvPr/>
                    </p:nvPicPr>
                    <p:blipFill>
                      <a:blip r:embed="rId5"/>
                      <a:stretch>
                        <a:fillRect/>
                      </a:stretch>
                    </p:blipFill>
                    <p:spPr>
                      <a:xfrm>
                        <a:off x="1005155" y="57309"/>
                        <a:ext cx="10181690" cy="6743381"/>
                      </a:xfrm>
                      <a:prstGeom prst="rect">
                        <a:avLst/>
                      </a:prstGeom>
                    </p:spPr>
                  </p:pic>
                </p:oleObj>
              </mc:Fallback>
            </mc:AlternateContent>
          </a:graphicData>
        </a:graphic>
      </p:graphicFrame>
    </p:spTree>
    <p:extLst>
      <p:ext uri="{BB962C8B-B14F-4D97-AF65-F5344CB8AC3E}">
        <p14:creationId xmlns:p14="http://schemas.microsoft.com/office/powerpoint/2010/main" val="2521331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6C54A88-EA72-4788-82E7-5E632439AAB4}"/>
              </a:ext>
            </a:extLst>
          </p:cNvPr>
          <p:cNvSpPr/>
          <p:nvPr/>
        </p:nvSpPr>
        <p:spPr>
          <a:xfrm>
            <a:off x="1520630" y="1191239"/>
            <a:ext cx="9122584" cy="1177785"/>
          </a:xfrm>
          <a:prstGeom prst="rect">
            <a:avLst/>
          </a:prstGeom>
        </p:spPr>
        <p:txBody>
          <a:bodyPr vert="horz" lIns="91440" tIns="45720" rIns="91440" bIns="45720" rtlCol="0" anchor="ctr">
            <a:normAutofit lnSpcReduction="10000"/>
          </a:bodyPr>
          <a:lstStyle/>
          <a:p>
            <a:pPr>
              <a:lnSpc>
                <a:spcPct val="90000"/>
              </a:lnSpc>
              <a:spcBef>
                <a:spcPct val="0"/>
              </a:spcBef>
              <a:spcAft>
                <a:spcPts val="600"/>
              </a:spcAft>
            </a:pPr>
            <a:r>
              <a:rPr lang="en-US" sz="3700" kern="1200" dirty="0">
                <a:solidFill>
                  <a:schemeClr val="tx1"/>
                </a:solidFill>
                <a:ea typeface="+mj-ea"/>
                <a:cs typeface="+mj-cs"/>
              </a:rPr>
              <a:t>TECHNICAL STEERING COMMITTEE MEETING</a:t>
            </a:r>
          </a:p>
          <a:p>
            <a:pPr>
              <a:lnSpc>
                <a:spcPct val="90000"/>
              </a:lnSpc>
              <a:spcBef>
                <a:spcPct val="0"/>
              </a:spcBef>
              <a:spcAft>
                <a:spcPts val="600"/>
              </a:spcAft>
            </a:pPr>
            <a:r>
              <a:rPr lang="en-US" sz="3700" kern="1200" dirty="0">
                <a:solidFill>
                  <a:schemeClr val="tx1"/>
                </a:solidFill>
                <a:ea typeface="+mj-ea"/>
                <a:cs typeface="+mj-cs"/>
              </a:rPr>
              <a:t>LOCAL ASSISTANCE UPDATE </a:t>
            </a:r>
          </a:p>
        </p:txBody>
      </p:sp>
      <p:sp>
        <p:nvSpPr>
          <p:cNvPr id="5" name="TextBox 4">
            <a:extLst>
              <a:ext uri="{FF2B5EF4-FFF2-40B4-BE49-F238E27FC236}">
                <a16:creationId xmlns:a16="http://schemas.microsoft.com/office/drawing/2014/main" id="{4BD35D44-0B4E-4077-B5BF-42E06B2F2DA4}"/>
              </a:ext>
            </a:extLst>
          </p:cNvPr>
          <p:cNvSpPr txBox="1"/>
          <p:nvPr/>
        </p:nvSpPr>
        <p:spPr>
          <a:xfrm>
            <a:off x="1571811" y="2887104"/>
            <a:ext cx="6066118" cy="2438546"/>
          </a:xfrm>
          <a:prstGeom prst="rect">
            <a:avLst/>
          </a:prstGeom>
        </p:spPr>
        <p:txBody>
          <a:bodyPr vert="horz" lIns="91440" tIns="45720" rIns="91440" bIns="45720" rtlCol="0">
            <a:noAutofit/>
          </a:bodyPr>
          <a:lstStyle/>
          <a:p>
            <a:pPr>
              <a:lnSpc>
                <a:spcPct val="90000"/>
              </a:lnSpc>
              <a:spcAft>
                <a:spcPts val="600"/>
              </a:spcAft>
            </a:pPr>
            <a:r>
              <a:rPr lang="en-US" sz="2100" dirty="0"/>
              <a:t>PAGE  |	UPDATE ITEM			</a:t>
            </a:r>
          </a:p>
          <a:p>
            <a:pPr>
              <a:lnSpc>
                <a:spcPct val="90000"/>
              </a:lnSpc>
              <a:spcAft>
                <a:spcPts val="600"/>
              </a:spcAft>
            </a:pPr>
            <a:r>
              <a:rPr lang="en-US" sz="2100" dirty="0"/>
              <a:t>   1	CTC Meetings</a:t>
            </a:r>
          </a:p>
          <a:p>
            <a:pPr>
              <a:lnSpc>
                <a:spcPct val="90000"/>
              </a:lnSpc>
              <a:spcAft>
                <a:spcPts val="600"/>
              </a:spcAft>
            </a:pPr>
            <a:r>
              <a:rPr lang="en-US" sz="2100" dirty="0"/>
              <a:t>   2	Inactive Invoices</a:t>
            </a:r>
          </a:p>
          <a:p>
            <a:pPr>
              <a:lnSpc>
                <a:spcPct val="90000"/>
              </a:lnSpc>
              <a:spcAft>
                <a:spcPts val="600"/>
              </a:spcAft>
            </a:pPr>
            <a:r>
              <a:rPr lang="en-US" sz="2100" dirty="0"/>
              <a:t>   3	Active Transportation Program</a:t>
            </a:r>
          </a:p>
          <a:p>
            <a:pPr>
              <a:lnSpc>
                <a:spcPct val="90000"/>
              </a:lnSpc>
              <a:spcAft>
                <a:spcPts val="600"/>
              </a:spcAft>
            </a:pPr>
            <a:r>
              <a:rPr lang="en-US" sz="2100" dirty="0"/>
              <a:t>   4	Clean California Local Grant Program</a:t>
            </a:r>
          </a:p>
          <a:p>
            <a:pPr>
              <a:lnSpc>
                <a:spcPct val="90000"/>
              </a:lnSpc>
              <a:spcAft>
                <a:spcPts val="600"/>
              </a:spcAft>
            </a:pPr>
            <a:r>
              <a:rPr lang="en-US" sz="2100" dirty="0"/>
              <a:t>   5	HBP (Bridge) Program</a:t>
            </a:r>
          </a:p>
          <a:p>
            <a:pPr>
              <a:lnSpc>
                <a:spcPct val="90000"/>
              </a:lnSpc>
              <a:spcAft>
                <a:spcPts val="600"/>
              </a:spcAft>
            </a:pPr>
            <a:r>
              <a:rPr lang="en-US" sz="2100" dirty="0"/>
              <a:t>   6	Training</a:t>
            </a:r>
          </a:p>
          <a:p>
            <a:pPr>
              <a:lnSpc>
                <a:spcPct val="90000"/>
              </a:lnSpc>
              <a:spcAft>
                <a:spcPts val="600"/>
              </a:spcAft>
            </a:pPr>
            <a:r>
              <a:rPr lang="en-US" sz="2100" dirty="0"/>
              <a:t>   7	Title VI</a:t>
            </a:r>
          </a:p>
          <a:p>
            <a:pPr>
              <a:lnSpc>
                <a:spcPct val="90000"/>
              </a:lnSpc>
              <a:spcAft>
                <a:spcPts val="600"/>
              </a:spcAft>
            </a:pPr>
            <a:r>
              <a:rPr lang="en-US" sz="2100" dirty="0"/>
              <a:t>   8	Staff Assignments/Contacts</a:t>
            </a:r>
          </a:p>
        </p:txBody>
      </p:sp>
      <p:sp>
        <p:nvSpPr>
          <p:cNvPr id="13" name="Freeform 6">
            <a:extLst>
              <a:ext uri="{FF2B5EF4-FFF2-40B4-BE49-F238E27FC236}">
                <a16:creationId xmlns:a16="http://schemas.microsoft.com/office/drawing/2014/main" id="{A9616D99-AEFB-4C95-84EF-5DEC698D9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sp>
        <p:nvSpPr>
          <p:cNvPr id="15" name="Freeform 6">
            <a:extLst>
              <a:ext uri="{FF2B5EF4-FFF2-40B4-BE49-F238E27FC236}">
                <a16:creationId xmlns:a16="http://schemas.microsoft.com/office/drawing/2014/main" id="{D0F97023-F626-4FC5-8C2D-753B5C7F4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sp>
      <p:pic>
        <p:nvPicPr>
          <p:cNvPr id="8" name="Picture 7" descr="A close up of a sign&#10;&#10;Description generated with high confidence">
            <a:extLst>
              <a:ext uri="{FF2B5EF4-FFF2-40B4-BE49-F238E27FC236}">
                <a16:creationId xmlns:a16="http://schemas.microsoft.com/office/drawing/2014/main" id="{EC04360E-50CF-45A1-BF51-063932311F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9042" y="3918858"/>
            <a:ext cx="3385354" cy="592436"/>
          </a:xfrm>
          <a:prstGeom prst="rect">
            <a:avLst/>
          </a:prstGeom>
        </p:spPr>
      </p:pic>
      <p:sp>
        <p:nvSpPr>
          <p:cNvPr id="10" name="TextBox 9">
            <a:extLst>
              <a:ext uri="{FF2B5EF4-FFF2-40B4-BE49-F238E27FC236}">
                <a16:creationId xmlns:a16="http://schemas.microsoft.com/office/drawing/2014/main" id="{D0E80BC4-50E8-4AC1-A065-5D61B2A1BF6F}"/>
              </a:ext>
            </a:extLst>
          </p:cNvPr>
          <p:cNvSpPr txBox="1"/>
          <p:nvPr/>
        </p:nvSpPr>
        <p:spPr>
          <a:xfrm>
            <a:off x="1555167" y="2415684"/>
            <a:ext cx="4526755" cy="400110"/>
          </a:xfrm>
          <a:prstGeom prst="rect">
            <a:avLst/>
          </a:prstGeom>
          <a:solidFill>
            <a:schemeClr val="bg2">
              <a:lumMod val="10000"/>
            </a:schemeClr>
          </a:solidFill>
        </p:spPr>
        <p:txBody>
          <a:bodyPr wrap="square" rtlCol="0">
            <a:spAutoFit/>
          </a:bodyPr>
          <a:lstStyle/>
          <a:p>
            <a:pPr>
              <a:spcAft>
                <a:spcPts val="600"/>
              </a:spcAft>
            </a:pPr>
            <a:r>
              <a:rPr lang="en-US" sz="2000" b="1" dirty="0">
                <a:solidFill>
                  <a:schemeClr val="bg1"/>
                </a:solidFill>
              </a:rPr>
              <a:t>TABLE OF CONTENTS</a:t>
            </a:r>
            <a:r>
              <a:rPr lang="en-US" b="1" dirty="0">
                <a:solidFill>
                  <a:schemeClr val="bg1"/>
                </a:solidFill>
              </a:rPr>
              <a:t>	</a:t>
            </a:r>
          </a:p>
        </p:txBody>
      </p:sp>
    </p:spTree>
    <p:extLst>
      <p:ext uri="{BB962C8B-B14F-4D97-AF65-F5344CB8AC3E}">
        <p14:creationId xmlns:p14="http://schemas.microsoft.com/office/powerpoint/2010/main" val="646754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25666" y="1171079"/>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614591" y="482322"/>
            <a:ext cx="2500749" cy="584775"/>
          </a:xfrm>
          <a:prstGeom prst="rect">
            <a:avLst/>
          </a:prstGeom>
          <a:noFill/>
        </p:spPr>
        <p:txBody>
          <a:bodyPr wrap="none" rtlCol="0">
            <a:spAutoFit/>
          </a:bodyPr>
          <a:lstStyle/>
          <a:p>
            <a:r>
              <a:rPr lang="en-US" sz="3200" b="1" dirty="0"/>
              <a:t>CTC Meetings</a:t>
            </a:r>
          </a:p>
        </p:txBody>
      </p:sp>
      <p:sp>
        <p:nvSpPr>
          <p:cNvPr id="12" name="Rectangle 11">
            <a:extLst>
              <a:ext uri="{FF2B5EF4-FFF2-40B4-BE49-F238E27FC236}">
                <a16:creationId xmlns:a16="http://schemas.microsoft.com/office/drawing/2014/main" id="{98BB22D0-267D-439A-8632-8DE55AB8D4F5}"/>
              </a:ext>
            </a:extLst>
          </p:cNvPr>
          <p:cNvSpPr/>
          <p:nvPr/>
        </p:nvSpPr>
        <p:spPr>
          <a:xfrm>
            <a:off x="462191" y="1379043"/>
            <a:ext cx="9612089" cy="3060581"/>
          </a:xfrm>
          <a:prstGeom prst="rect">
            <a:avLst/>
          </a:prstGeom>
        </p:spPr>
        <p:txBody>
          <a:bodyPr wrap="square">
            <a:spAutoFit/>
          </a:bodyPr>
          <a:lstStyle/>
          <a:p>
            <a:pPr marL="285750" indent="-285750">
              <a:lnSpc>
                <a:spcPct val="150000"/>
              </a:lnSpc>
              <a:buFont typeface="Arial" panose="020B0604020202020204" pitchFamily="34" charset="0"/>
              <a:buChar char="•"/>
            </a:pPr>
            <a:r>
              <a:rPr lang="en-US" sz="3300" dirty="0"/>
              <a:t>Upcoming deadlines to submit allocations and time extensions to District Local Assistance:</a:t>
            </a:r>
          </a:p>
          <a:p>
            <a:pPr marL="742950" lvl="1" indent="-285750">
              <a:lnSpc>
                <a:spcPct val="150000"/>
              </a:lnSpc>
              <a:buFont typeface="Arial" panose="020B0604020202020204" pitchFamily="34" charset="0"/>
              <a:buChar char="•"/>
            </a:pPr>
            <a:r>
              <a:rPr lang="en-US" sz="3300" b="1" dirty="0"/>
              <a:t>May 2</a:t>
            </a:r>
            <a:r>
              <a:rPr lang="en-US" sz="3300" dirty="0"/>
              <a:t>, 2022 for the June 2022 CTC Meeting</a:t>
            </a:r>
          </a:p>
          <a:p>
            <a:pPr marL="742950" lvl="1" indent="-285750">
              <a:lnSpc>
                <a:spcPct val="150000"/>
              </a:lnSpc>
              <a:buFont typeface="Arial" panose="020B0604020202020204" pitchFamily="34" charset="0"/>
              <a:buChar char="•"/>
            </a:pPr>
            <a:r>
              <a:rPr lang="en-US" sz="3300" b="1" dirty="0"/>
              <a:t>June 20</a:t>
            </a:r>
            <a:r>
              <a:rPr lang="en-US" sz="3300" dirty="0"/>
              <a:t>, 2022 for the August 2022 CTC Meeting</a:t>
            </a:r>
            <a:endParaRPr lang="en-US" sz="3300" b="1" dirty="0"/>
          </a:p>
        </p:txBody>
      </p:sp>
      <p:pic>
        <p:nvPicPr>
          <p:cNvPr id="16" name="Picture 15">
            <a:extLst>
              <a:ext uri="{FF2B5EF4-FFF2-40B4-BE49-F238E27FC236}">
                <a16:creationId xmlns:a16="http://schemas.microsoft.com/office/drawing/2014/main" id="{547ADE54-066C-41C2-ADF7-1566AAB593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2814" y="6234466"/>
            <a:ext cx="1719944" cy="299270"/>
          </a:xfrm>
          <a:prstGeom prst="rect">
            <a:avLst/>
          </a:prstGeom>
        </p:spPr>
      </p:pic>
      <p:sp>
        <p:nvSpPr>
          <p:cNvPr id="10" name="Rectangle 9">
            <a:extLst>
              <a:ext uri="{FF2B5EF4-FFF2-40B4-BE49-F238E27FC236}">
                <a16:creationId xmlns:a16="http://schemas.microsoft.com/office/drawing/2014/main" id="{2B66F15F-6D2D-4BFF-BA1A-5E9430E9D88F}"/>
              </a:ext>
            </a:extLst>
          </p:cNvPr>
          <p:cNvSpPr/>
          <p:nvPr/>
        </p:nvSpPr>
        <p:spPr>
          <a:xfrm>
            <a:off x="11481915" y="6199435"/>
            <a:ext cx="301686" cy="369332"/>
          </a:xfrm>
          <a:prstGeom prst="rect">
            <a:avLst/>
          </a:prstGeom>
        </p:spPr>
        <p:txBody>
          <a:bodyPr wrap="none">
            <a:spAutoFit/>
          </a:bodyPr>
          <a:lstStyle/>
          <a:p>
            <a:r>
              <a:rPr lang="en-US" dirty="0">
                <a:effectLst>
                  <a:outerShdw blurRad="38100" dist="38100" dir="2700000" algn="tl">
                    <a:srgbClr val="000000">
                      <a:alpha val="43137"/>
                    </a:srgbClr>
                  </a:outerShdw>
                </a:effectLst>
              </a:rPr>
              <a:t>1</a:t>
            </a:r>
          </a:p>
        </p:txBody>
      </p:sp>
    </p:spTree>
    <p:extLst>
      <p:ext uri="{BB962C8B-B14F-4D97-AF65-F5344CB8AC3E}">
        <p14:creationId xmlns:p14="http://schemas.microsoft.com/office/powerpoint/2010/main" val="372074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25666" y="1171079"/>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614591" y="482322"/>
            <a:ext cx="2997359" cy="584775"/>
          </a:xfrm>
          <a:prstGeom prst="rect">
            <a:avLst/>
          </a:prstGeom>
          <a:noFill/>
        </p:spPr>
        <p:txBody>
          <a:bodyPr wrap="none" rtlCol="0">
            <a:spAutoFit/>
          </a:bodyPr>
          <a:lstStyle/>
          <a:p>
            <a:r>
              <a:rPr lang="en-US" sz="3200" b="1" dirty="0"/>
              <a:t>Inactive Invoices</a:t>
            </a:r>
          </a:p>
        </p:txBody>
      </p:sp>
      <p:sp>
        <p:nvSpPr>
          <p:cNvPr id="12" name="Rectangle 11">
            <a:extLst>
              <a:ext uri="{FF2B5EF4-FFF2-40B4-BE49-F238E27FC236}">
                <a16:creationId xmlns:a16="http://schemas.microsoft.com/office/drawing/2014/main" id="{98BB22D0-267D-439A-8632-8DE55AB8D4F5}"/>
              </a:ext>
            </a:extLst>
          </p:cNvPr>
          <p:cNvSpPr/>
          <p:nvPr/>
        </p:nvSpPr>
        <p:spPr>
          <a:xfrm>
            <a:off x="462191" y="1379043"/>
            <a:ext cx="9612089" cy="4831579"/>
          </a:xfrm>
          <a:prstGeom prst="rect">
            <a:avLst/>
          </a:prstGeom>
        </p:spPr>
        <p:txBody>
          <a:bodyPr wrap="square">
            <a:spAutoFit/>
          </a:bodyPr>
          <a:lstStyle/>
          <a:p>
            <a:pPr marL="285750" lvl="0" indent="-285750">
              <a:lnSpc>
                <a:spcPct val="150000"/>
              </a:lnSpc>
              <a:buFont typeface="Arial" panose="020B0604020202020204" pitchFamily="34" charset="0"/>
              <a:buChar char="•"/>
            </a:pPr>
            <a:r>
              <a:rPr lang="en-US" sz="2600" dirty="0"/>
              <a:t>The current inactive quarter began on January 1, 2022. The deadline to submit inactive invoices to Caltrans for this quarter has passed.</a:t>
            </a:r>
          </a:p>
          <a:p>
            <a:pPr marL="285750" lvl="0" indent="-285750">
              <a:lnSpc>
                <a:spcPct val="150000"/>
              </a:lnSpc>
              <a:buFont typeface="Arial" panose="020B0604020202020204" pitchFamily="34" charset="0"/>
              <a:buChar char="•"/>
            </a:pPr>
            <a:r>
              <a:rPr lang="en-US" sz="2600" dirty="0"/>
              <a:t>The new quarter begins on April 1, 2022.</a:t>
            </a:r>
            <a:endParaRPr lang="en-US" sz="2600" b="1" dirty="0"/>
          </a:p>
          <a:p>
            <a:pPr marL="285750" lvl="0" indent="-285750">
              <a:lnSpc>
                <a:spcPct val="150000"/>
              </a:lnSpc>
              <a:buFont typeface="Arial" panose="020B0604020202020204" pitchFamily="34" charset="0"/>
              <a:buChar char="•"/>
            </a:pPr>
            <a:r>
              <a:rPr lang="en-US" sz="2600" dirty="0"/>
              <a:t>Caltrans’ official list of inactive projects can be viewed here: </a:t>
            </a:r>
            <a:r>
              <a:rPr lang="en-US" sz="2600" dirty="0">
                <a:hlinkClick r:id="rId3"/>
              </a:rPr>
              <a:t>https://dot.ca.gov/programs/local-assistance/projects/inactive-projects</a:t>
            </a:r>
            <a:endParaRPr lang="en-US" sz="2600" dirty="0"/>
          </a:p>
          <a:p>
            <a:pPr marL="285750" indent="-285750">
              <a:lnSpc>
                <a:spcPct val="150000"/>
              </a:lnSpc>
              <a:buFont typeface="Arial" panose="020B0604020202020204" pitchFamily="34" charset="0"/>
              <a:buChar char="•"/>
            </a:pPr>
            <a:r>
              <a:rPr lang="en-US" sz="2600" dirty="0"/>
              <a:t>If you have any questions or issues with submitting invoices, please contact your area engineer/planner for further assistance</a:t>
            </a:r>
          </a:p>
        </p:txBody>
      </p:sp>
      <p:pic>
        <p:nvPicPr>
          <p:cNvPr id="16" name="Picture 15">
            <a:extLst>
              <a:ext uri="{FF2B5EF4-FFF2-40B4-BE49-F238E27FC236}">
                <a16:creationId xmlns:a16="http://schemas.microsoft.com/office/drawing/2014/main" id="{547ADE54-066C-41C2-ADF7-1566AAB593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2814" y="6234466"/>
            <a:ext cx="1719944" cy="299270"/>
          </a:xfrm>
          <a:prstGeom prst="rect">
            <a:avLst/>
          </a:prstGeom>
        </p:spPr>
      </p:pic>
      <p:sp>
        <p:nvSpPr>
          <p:cNvPr id="10" name="Rectangle 9">
            <a:extLst>
              <a:ext uri="{FF2B5EF4-FFF2-40B4-BE49-F238E27FC236}">
                <a16:creationId xmlns:a16="http://schemas.microsoft.com/office/drawing/2014/main" id="{2B66F15F-6D2D-4BFF-BA1A-5E9430E9D88F}"/>
              </a:ext>
            </a:extLst>
          </p:cNvPr>
          <p:cNvSpPr/>
          <p:nvPr/>
        </p:nvSpPr>
        <p:spPr>
          <a:xfrm>
            <a:off x="11481915" y="6199435"/>
            <a:ext cx="301686" cy="369332"/>
          </a:xfrm>
          <a:prstGeom prst="rect">
            <a:avLst/>
          </a:prstGeom>
        </p:spPr>
        <p:txBody>
          <a:bodyPr wrap="none">
            <a:spAutoFit/>
          </a:bodyPr>
          <a:lstStyle/>
          <a:p>
            <a:r>
              <a:rPr lang="en-US" dirty="0">
                <a:effectLst>
                  <a:outerShdw blurRad="38100" dist="38100" dir="2700000" algn="tl">
                    <a:srgbClr val="000000">
                      <a:alpha val="43137"/>
                    </a:srgbClr>
                  </a:outerShdw>
                </a:effectLst>
              </a:rPr>
              <a:t>2</a:t>
            </a:r>
          </a:p>
        </p:txBody>
      </p:sp>
    </p:spTree>
    <p:extLst>
      <p:ext uri="{BB962C8B-B14F-4D97-AF65-F5344CB8AC3E}">
        <p14:creationId xmlns:p14="http://schemas.microsoft.com/office/powerpoint/2010/main" val="4166910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25666" y="1171079"/>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614591" y="482322"/>
            <a:ext cx="5390002" cy="584775"/>
          </a:xfrm>
          <a:prstGeom prst="rect">
            <a:avLst/>
          </a:prstGeom>
          <a:noFill/>
        </p:spPr>
        <p:txBody>
          <a:bodyPr wrap="none" rtlCol="0">
            <a:spAutoFit/>
          </a:bodyPr>
          <a:lstStyle/>
          <a:p>
            <a:r>
              <a:rPr lang="en-US" sz="3200" b="1" dirty="0"/>
              <a:t>Active Transportation Program</a:t>
            </a:r>
          </a:p>
        </p:txBody>
      </p:sp>
      <p:sp>
        <p:nvSpPr>
          <p:cNvPr id="12" name="Rectangle 11">
            <a:extLst>
              <a:ext uri="{FF2B5EF4-FFF2-40B4-BE49-F238E27FC236}">
                <a16:creationId xmlns:a16="http://schemas.microsoft.com/office/drawing/2014/main" id="{98BB22D0-267D-439A-8632-8DE55AB8D4F5}"/>
              </a:ext>
            </a:extLst>
          </p:cNvPr>
          <p:cNvSpPr/>
          <p:nvPr/>
        </p:nvSpPr>
        <p:spPr>
          <a:xfrm>
            <a:off x="462191" y="1379043"/>
            <a:ext cx="10549110" cy="4610365"/>
          </a:xfrm>
          <a:prstGeom prst="rect">
            <a:avLst/>
          </a:prstGeom>
        </p:spPr>
        <p:txBody>
          <a:bodyPr wrap="square">
            <a:spAutoFit/>
          </a:bodyPr>
          <a:lstStyle/>
          <a:p>
            <a:pPr marL="285750" lvl="0" indent="-285750">
              <a:lnSpc>
                <a:spcPct val="150000"/>
              </a:lnSpc>
              <a:buFont typeface="Arial" panose="020B0604020202020204" pitchFamily="34" charset="0"/>
              <a:buChar char="•"/>
            </a:pPr>
            <a:r>
              <a:rPr lang="en-US" sz="2200" dirty="0"/>
              <a:t>The Cycle 6 call for projects recently happened on Mar 16-17</a:t>
            </a:r>
          </a:p>
          <a:p>
            <a:pPr marL="285750" lvl="0" indent="-285750">
              <a:lnSpc>
                <a:spcPct val="150000"/>
              </a:lnSpc>
              <a:buFont typeface="Arial" panose="020B0604020202020204" pitchFamily="34" charset="0"/>
              <a:buChar char="•"/>
            </a:pPr>
            <a:r>
              <a:rPr lang="en-US" sz="2200" dirty="0"/>
              <a:t>Reminder about ATP project deadlines:</a:t>
            </a:r>
          </a:p>
          <a:p>
            <a:pPr marL="742950" lvl="1" indent="-285750">
              <a:lnSpc>
                <a:spcPct val="150000"/>
              </a:lnSpc>
              <a:buFont typeface="Arial" panose="020B0604020202020204" pitchFamily="34" charset="0"/>
              <a:buChar char="•"/>
            </a:pPr>
            <a:r>
              <a:rPr lang="en-US" sz="2200" dirty="0"/>
              <a:t>If you come in for a time extension for one phase of your project, that the time extension is exclusive to that phase</a:t>
            </a:r>
          </a:p>
          <a:p>
            <a:pPr marL="742950" lvl="1" indent="-285750">
              <a:lnSpc>
                <a:spcPct val="150000"/>
              </a:lnSpc>
              <a:buFont typeface="Arial" panose="020B0604020202020204" pitchFamily="34" charset="0"/>
              <a:buChar char="•"/>
            </a:pPr>
            <a:r>
              <a:rPr lang="en-US" sz="2200" dirty="0"/>
              <a:t>Time extensions should be submitted to the CTC meeting or two before the month of the milestone deadline</a:t>
            </a:r>
          </a:p>
          <a:p>
            <a:pPr marL="285750" indent="-285750">
              <a:lnSpc>
                <a:spcPct val="150000"/>
              </a:lnSpc>
              <a:buFont typeface="Arial" panose="020B0604020202020204" pitchFamily="34" charset="0"/>
              <a:buChar char="•"/>
            </a:pPr>
            <a:r>
              <a:rPr lang="en-US" sz="2200" dirty="0"/>
              <a:t>For more info and guidance, please see Caltrans’ ATP webpage: </a:t>
            </a:r>
            <a:r>
              <a:rPr lang="en-US" sz="2200" dirty="0">
                <a:hlinkClick r:id="rId3"/>
              </a:rPr>
              <a:t>https://dot.ca.gov/programs/local-assistance/fed-and-state-programs/active-transportation-program</a:t>
            </a:r>
            <a:endParaRPr lang="en-US" sz="2200" dirty="0"/>
          </a:p>
        </p:txBody>
      </p:sp>
      <p:pic>
        <p:nvPicPr>
          <p:cNvPr id="16" name="Picture 15">
            <a:extLst>
              <a:ext uri="{FF2B5EF4-FFF2-40B4-BE49-F238E27FC236}">
                <a16:creationId xmlns:a16="http://schemas.microsoft.com/office/drawing/2014/main" id="{547ADE54-066C-41C2-ADF7-1566AAB593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2814" y="6234466"/>
            <a:ext cx="1719944" cy="299270"/>
          </a:xfrm>
          <a:prstGeom prst="rect">
            <a:avLst/>
          </a:prstGeom>
        </p:spPr>
      </p:pic>
      <p:sp>
        <p:nvSpPr>
          <p:cNvPr id="10" name="Rectangle 9">
            <a:extLst>
              <a:ext uri="{FF2B5EF4-FFF2-40B4-BE49-F238E27FC236}">
                <a16:creationId xmlns:a16="http://schemas.microsoft.com/office/drawing/2014/main" id="{2B66F15F-6D2D-4BFF-BA1A-5E9430E9D88F}"/>
              </a:ext>
            </a:extLst>
          </p:cNvPr>
          <p:cNvSpPr/>
          <p:nvPr/>
        </p:nvSpPr>
        <p:spPr>
          <a:xfrm>
            <a:off x="11481915" y="6199435"/>
            <a:ext cx="301686" cy="369332"/>
          </a:xfrm>
          <a:prstGeom prst="rect">
            <a:avLst/>
          </a:prstGeom>
        </p:spPr>
        <p:txBody>
          <a:bodyPr wrap="none">
            <a:spAutoFit/>
          </a:bodyPr>
          <a:lstStyle/>
          <a:p>
            <a:r>
              <a:rPr lang="en-US" dirty="0">
                <a:effectLst>
                  <a:outerShdw blurRad="38100" dist="38100" dir="2700000" algn="tl">
                    <a:srgbClr val="000000">
                      <a:alpha val="43137"/>
                    </a:srgbClr>
                  </a:outerShdw>
                </a:effectLst>
              </a:rPr>
              <a:t>3</a:t>
            </a:r>
          </a:p>
        </p:txBody>
      </p:sp>
    </p:spTree>
    <p:extLst>
      <p:ext uri="{BB962C8B-B14F-4D97-AF65-F5344CB8AC3E}">
        <p14:creationId xmlns:p14="http://schemas.microsoft.com/office/powerpoint/2010/main" val="2086517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25666" y="1171079"/>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614591" y="482322"/>
            <a:ext cx="9857695" cy="584775"/>
          </a:xfrm>
          <a:prstGeom prst="rect">
            <a:avLst/>
          </a:prstGeom>
          <a:noFill/>
        </p:spPr>
        <p:txBody>
          <a:bodyPr wrap="square" rtlCol="0">
            <a:spAutoFit/>
          </a:bodyPr>
          <a:lstStyle/>
          <a:p>
            <a:r>
              <a:rPr lang="en-US" sz="3200" b="1" dirty="0"/>
              <a:t>Clean California Local Grant Program (CCLGP)</a:t>
            </a:r>
          </a:p>
        </p:txBody>
      </p:sp>
      <p:sp>
        <p:nvSpPr>
          <p:cNvPr id="12" name="Rectangle 11">
            <a:extLst>
              <a:ext uri="{FF2B5EF4-FFF2-40B4-BE49-F238E27FC236}">
                <a16:creationId xmlns:a16="http://schemas.microsoft.com/office/drawing/2014/main" id="{98BB22D0-267D-439A-8632-8DE55AB8D4F5}"/>
              </a:ext>
            </a:extLst>
          </p:cNvPr>
          <p:cNvSpPr/>
          <p:nvPr/>
        </p:nvSpPr>
        <p:spPr>
          <a:xfrm>
            <a:off x="462191" y="1379043"/>
            <a:ext cx="9612089" cy="4284763"/>
          </a:xfrm>
          <a:prstGeom prst="rect">
            <a:avLst/>
          </a:prstGeom>
        </p:spPr>
        <p:txBody>
          <a:bodyPr wrap="square">
            <a:spAutoFit/>
          </a:bodyPr>
          <a:lstStyle/>
          <a:p>
            <a:pPr marL="285750" indent="-285750">
              <a:lnSpc>
                <a:spcPct val="150000"/>
              </a:lnSpc>
              <a:buFont typeface="Arial" panose="020B0604020202020204" pitchFamily="34" charset="0"/>
              <a:buChar char="•"/>
            </a:pPr>
            <a:r>
              <a:rPr lang="en-US" sz="2300" dirty="0"/>
              <a:t>Projects were awarded earlier this month; see the Clean CA webpage for the full list of projects: </a:t>
            </a:r>
            <a:r>
              <a:rPr lang="en-US" sz="2300" dirty="0">
                <a:hlinkClick r:id="rId3"/>
              </a:rPr>
              <a:t>https://cleancalifornia.dot.ca.gov/local-grants/workshops-milestones</a:t>
            </a:r>
            <a:endParaRPr lang="en-US" sz="2300" dirty="0"/>
          </a:p>
          <a:p>
            <a:pPr marL="285750" indent="-285750">
              <a:lnSpc>
                <a:spcPct val="150000"/>
              </a:lnSpc>
              <a:buFont typeface="Arial" panose="020B0604020202020204" pitchFamily="34" charset="0"/>
              <a:buChar char="•"/>
            </a:pPr>
            <a:r>
              <a:rPr lang="en-US" sz="2300" dirty="0"/>
              <a:t>If your project got awarded, you will need to execute a Restricted Grant Agreement (RGA)</a:t>
            </a:r>
          </a:p>
          <a:p>
            <a:pPr marL="285750" indent="-285750">
              <a:lnSpc>
                <a:spcPct val="150000"/>
              </a:lnSpc>
              <a:buFont typeface="Arial" panose="020B0604020202020204" pitchFamily="34" charset="0"/>
              <a:buChar char="•"/>
            </a:pPr>
            <a:r>
              <a:rPr lang="en-US" sz="2300" dirty="0"/>
              <a:t>If your project was not awarded, the webpage will also have debriefing info</a:t>
            </a:r>
          </a:p>
          <a:p>
            <a:pPr marL="285750" indent="-285750">
              <a:lnSpc>
                <a:spcPct val="150000"/>
              </a:lnSpc>
              <a:buFont typeface="Arial" panose="020B0604020202020204" pitchFamily="34" charset="0"/>
              <a:buChar char="•"/>
            </a:pPr>
            <a:r>
              <a:rPr lang="en-US" sz="2300" dirty="0"/>
              <a:t>Please see the Clean CA webpage for more info, including the guidelines and FAQ: </a:t>
            </a:r>
            <a:r>
              <a:rPr lang="en-US" sz="2300" dirty="0">
                <a:hlinkClick r:id="rId4"/>
              </a:rPr>
              <a:t>https://cleancalifornia.dot.ca.gov/local-grants/local-grant-program</a:t>
            </a:r>
            <a:endParaRPr lang="en-US" sz="2300" dirty="0"/>
          </a:p>
        </p:txBody>
      </p:sp>
      <p:pic>
        <p:nvPicPr>
          <p:cNvPr id="16" name="Picture 15">
            <a:extLst>
              <a:ext uri="{FF2B5EF4-FFF2-40B4-BE49-F238E27FC236}">
                <a16:creationId xmlns:a16="http://schemas.microsoft.com/office/drawing/2014/main" id="{547ADE54-066C-41C2-ADF7-1566AAB593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12814" y="6234466"/>
            <a:ext cx="1719944" cy="299270"/>
          </a:xfrm>
          <a:prstGeom prst="rect">
            <a:avLst/>
          </a:prstGeom>
        </p:spPr>
      </p:pic>
      <p:sp>
        <p:nvSpPr>
          <p:cNvPr id="10" name="Rectangle 9">
            <a:extLst>
              <a:ext uri="{FF2B5EF4-FFF2-40B4-BE49-F238E27FC236}">
                <a16:creationId xmlns:a16="http://schemas.microsoft.com/office/drawing/2014/main" id="{2B66F15F-6D2D-4BFF-BA1A-5E9430E9D88F}"/>
              </a:ext>
            </a:extLst>
          </p:cNvPr>
          <p:cNvSpPr/>
          <p:nvPr/>
        </p:nvSpPr>
        <p:spPr>
          <a:xfrm>
            <a:off x="11481915" y="6199435"/>
            <a:ext cx="301686" cy="369332"/>
          </a:xfrm>
          <a:prstGeom prst="rect">
            <a:avLst/>
          </a:prstGeom>
        </p:spPr>
        <p:txBody>
          <a:bodyPr wrap="none">
            <a:spAutoFit/>
          </a:bodyPr>
          <a:lstStyle/>
          <a:p>
            <a:r>
              <a:rPr lang="en-US" dirty="0">
                <a:effectLst>
                  <a:outerShdw blurRad="38100" dist="38100" dir="2700000" algn="tl">
                    <a:srgbClr val="000000">
                      <a:alpha val="43137"/>
                    </a:srgbClr>
                  </a:outerShdw>
                </a:effectLst>
              </a:rPr>
              <a:t>4</a:t>
            </a:r>
          </a:p>
        </p:txBody>
      </p:sp>
    </p:spTree>
    <p:extLst>
      <p:ext uri="{BB962C8B-B14F-4D97-AF65-F5344CB8AC3E}">
        <p14:creationId xmlns:p14="http://schemas.microsoft.com/office/powerpoint/2010/main" val="1298111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25666" y="1171079"/>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614591" y="482322"/>
            <a:ext cx="9857695" cy="584775"/>
          </a:xfrm>
          <a:prstGeom prst="rect">
            <a:avLst/>
          </a:prstGeom>
          <a:noFill/>
        </p:spPr>
        <p:txBody>
          <a:bodyPr wrap="square" rtlCol="0">
            <a:spAutoFit/>
          </a:bodyPr>
          <a:lstStyle/>
          <a:p>
            <a:r>
              <a:rPr lang="en-US" sz="3200" b="1" dirty="0"/>
              <a:t>HBP (Bridge) Program	</a:t>
            </a:r>
          </a:p>
        </p:txBody>
      </p:sp>
      <p:sp>
        <p:nvSpPr>
          <p:cNvPr id="12" name="Rectangle 11">
            <a:extLst>
              <a:ext uri="{FF2B5EF4-FFF2-40B4-BE49-F238E27FC236}">
                <a16:creationId xmlns:a16="http://schemas.microsoft.com/office/drawing/2014/main" id="{98BB22D0-267D-439A-8632-8DE55AB8D4F5}"/>
              </a:ext>
            </a:extLst>
          </p:cNvPr>
          <p:cNvSpPr/>
          <p:nvPr/>
        </p:nvSpPr>
        <p:spPr>
          <a:xfrm>
            <a:off x="462191" y="1379043"/>
            <a:ext cx="9612089" cy="4815677"/>
          </a:xfrm>
          <a:prstGeom prst="rect">
            <a:avLst/>
          </a:prstGeom>
        </p:spPr>
        <p:txBody>
          <a:bodyPr wrap="square">
            <a:spAutoFit/>
          </a:bodyPr>
          <a:lstStyle/>
          <a:p>
            <a:pPr marL="285750" indent="-285750">
              <a:lnSpc>
                <a:spcPct val="150000"/>
              </a:lnSpc>
              <a:buFont typeface="Arial" panose="020B0604020202020204" pitchFamily="34" charset="0"/>
              <a:buChar char="•"/>
            </a:pPr>
            <a:r>
              <a:rPr lang="en-US" sz="2300" dirty="0"/>
              <a:t>HQ wants to remind agencies of a few policies</a:t>
            </a:r>
          </a:p>
          <a:p>
            <a:pPr marL="285750" indent="-285750">
              <a:lnSpc>
                <a:spcPct val="150000"/>
              </a:lnSpc>
              <a:buFont typeface="Arial" panose="020B0604020202020204" pitchFamily="34" charset="0"/>
              <a:buChar char="•"/>
            </a:pPr>
            <a:r>
              <a:rPr lang="en-US" sz="2300" dirty="0"/>
              <a:t>HBP project eligibility may require re-evaluation if there are design changes</a:t>
            </a:r>
          </a:p>
          <a:p>
            <a:pPr marL="285750" indent="-285750">
              <a:lnSpc>
                <a:spcPct val="150000"/>
              </a:lnSpc>
              <a:buFont typeface="Arial" panose="020B0604020202020204" pitchFamily="34" charset="0"/>
              <a:buChar char="•"/>
            </a:pPr>
            <a:r>
              <a:rPr lang="en-US" sz="2300" dirty="0"/>
              <a:t>LAPG 6-A forms must be fully completed with all required attachments, or else they will be returned without review</a:t>
            </a:r>
          </a:p>
          <a:p>
            <a:pPr marL="285750" indent="-285750">
              <a:lnSpc>
                <a:spcPct val="150000"/>
              </a:lnSpc>
              <a:buFont typeface="Arial" panose="020B0604020202020204" pitchFamily="34" charset="0"/>
              <a:buChar char="•"/>
            </a:pPr>
            <a:r>
              <a:rPr lang="en-US" sz="2300" dirty="0"/>
              <a:t>LAPG 6-D forms must list </a:t>
            </a:r>
            <a:r>
              <a:rPr lang="en-US" sz="2300" i="1" dirty="0"/>
              <a:t>both</a:t>
            </a:r>
            <a:r>
              <a:rPr lang="en-US" sz="2300" dirty="0"/>
              <a:t> participating and non-participating costs</a:t>
            </a:r>
          </a:p>
          <a:p>
            <a:pPr marL="285750" indent="-285750">
              <a:lnSpc>
                <a:spcPct val="150000"/>
              </a:lnSpc>
              <a:buFont typeface="Arial" panose="020B0604020202020204" pitchFamily="34" charset="0"/>
              <a:buChar char="•"/>
            </a:pPr>
            <a:r>
              <a:rPr lang="en-US" sz="2300" dirty="0"/>
              <a:t>All considerations relating to a project’s PE&gt;10 deadline are “paused” so that the PE&gt;10 deadline won’t negatively impact the project. Please hold off on requesting PE&gt;10 Time Extensions and Determinations until further guidance can be provided.</a:t>
            </a:r>
          </a:p>
        </p:txBody>
      </p:sp>
      <p:pic>
        <p:nvPicPr>
          <p:cNvPr id="16" name="Picture 15">
            <a:extLst>
              <a:ext uri="{FF2B5EF4-FFF2-40B4-BE49-F238E27FC236}">
                <a16:creationId xmlns:a16="http://schemas.microsoft.com/office/drawing/2014/main" id="{547ADE54-066C-41C2-ADF7-1566AAB593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2814" y="6234466"/>
            <a:ext cx="1719944" cy="299270"/>
          </a:xfrm>
          <a:prstGeom prst="rect">
            <a:avLst/>
          </a:prstGeom>
        </p:spPr>
      </p:pic>
      <p:sp>
        <p:nvSpPr>
          <p:cNvPr id="10" name="Rectangle 9">
            <a:extLst>
              <a:ext uri="{FF2B5EF4-FFF2-40B4-BE49-F238E27FC236}">
                <a16:creationId xmlns:a16="http://schemas.microsoft.com/office/drawing/2014/main" id="{2B66F15F-6D2D-4BFF-BA1A-5E9430E9D88F}"/>
              </a:ext>
            </a:extLst>
          </p:cNvPr>
          <p:cNvSpPr/>
          <p:nvPr/>
        </p:nvSpPr>
        <p:spPr>
          <a:xfrm>
            <a:off x="11481915" y="6199435"/>
            <a:ext cx="301686" cy="369332"/>
          </a:xfrm>
          <a:prstGeom prst="rect">
            <a:avLst/>
          </a:prstGeom>
        </p:spPr>
        <p:txBody>
          <a:bodyPr wrap="none">
            <a:spAutoFit/>
          </a:bodyPr>
          <a:lstStyle/>
          <a:p>
            <a:r>
              <a:rPr lang="en-US" dirty="0">
                <a:effectLst>
                  <a:outerShdw blurRad="38100" dist="38100" dir="2700000" algn="tl">
                    <a:srgbClr val="000000">
                      <a:alpha val="43137"/>
                    </a:srgbClr>
                  </a:outerShdw>
                </a:effectLst>
              </a:rPr>
              <a:t>5</a:t>
            </a:r>
          </a:p>
        </p:txBody>
      </p:sp>
    </p:spTree>
    <p:extLst>
      <p:ext uri="{BB962C8B-B14F-4D97-AF65-F5344CB8AC3E}">
        <p14:creationId xmlns:p14="http://schemas.microsoft.com/office/powerpoint/2010/main" val="255905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04801" y="1100538"/>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551158" y="359482"/>
            <a:ext cx="1541191" cy="584775"/>
          </a:xfrm>
          <a:prstGeom prst="rect">
            <a:avLst/>
          </a:prstGeom>
          <a:noFill/>
        </p:spPr>
        <p:txBody>
          <a:bodyPr wrap="none" rtlCol="0">
            <a:spAutoFit/>
          </a:bodyPr>
          <a:lstStyle/>
          <a:p>
            <a:r>
              <a:rPr lang="en-US" sz="3200" b="1" dirty="0"/>
              <a:t>Training</a:t>
            </a:r>
          </a:p>
        </p:txBody>
      </p:sp>
      <p:sp>
        <p:nvSpPr>
          <p:cNvPr id="12" name="Rectangle 11">
            <a:extLst>
              <a:ext uri="{FF2B5EF4-FFF2-40B4-BE49-F238E27FC236}">
                <a16:creationId xmlns:a16="http://schemas.microsoft.com/office/drawing/2014/main" id="{98BB22D0-267D-439A-8632-8DE55AB8D4F5}"/>
              </a:ext>
            </a:extLst>
          </p:cNvPr>
          <p:cNvSpPr/>
          <p:nvPr/>
        </p:nvSpPr>
        <p:spPr>
          <a:xfrm>
            <a:off x="304801" y="1237847"/>
            <a:ext cx="10772972" cy="4713021"/>
          </a:xfrm>
          <a:prstGeom prst="rect">
            <a:avLst/>
          </a:prstGeom>
        </p:spPr>
        <p:txBody>
          <a:bodyPr wrap="square">
            <a:spAutoFit/>
          </a:bodyPr>
          <a:lstStyle/>
          <a:p>
            <a:pPr marL="285750" indent="-285750">
              <a:lnSpc>
                <a:spcPct val="150000"/>
              </a:lnSpc>
              <a:buFont typeface="Arial" panose="020B0604020202020204" pitchFamily="34" charset="0"/>
              <a:buChar char="•"/>
            </a:pPr>
            <a:r>
              <a:rPr lang="en-US" sz="2250" dirty="0"/>
              <a:t>LTAP link for training registration and info: </a:t>
            </a:r>
            <a:r>
              <a:rPr lang="en-US" sz="2250" dirty="0">
                <a:hlinkClick r:id="rId3"/>
              </a:rPr>
              <a:t>https://californialtap.org/index.cfm?pid=1077</a:t>
            </a:r>
            <a:endParaRPr lang="en-US" sz="2250" dirty="0"/>
          </a:p>
          <a:p>
            <a:pPr marL="285750" indent="-285750">
              <a:lnSpc>
                <a:spcPct val="150000"/>
              </a:lnSpc>
              <a:buFont typeface="Arial" panose="020B0604020202020204" pitchFamily="34" charset="0"/>
              <a:buChar char="•"/>
            </a:pPr>
            <a:r>
              <a:rPr lang="en-US" sz="2250" dirty="0"/>
              <a:t>Federal Aid Series</a:t>
            </a:r>
          </a:p>
          <a:p>
            <a:pPr marL="742950" lvl="1" indent="-285750">
              <a:lnSpc>
                <a:spcPct val="150000"/>
              </a:lnSpc>
              <a:buFont typeface="Arial" panose="020B0604020202020204" pitchFamily="34" charset="0"/>
              <a:buChar char="•"/>
            </a:pPr>
            <a:r>
              <a:rPr lang="en-US" sz="2250" dirty="0"/>
              <a:t>Getting Your Federal Aid Started (Apr 19-20, Jun 14-15)</a:t>
            </a:r>
          </a:p>
          <a:p>
            <a:pPr marL="742950" lvl="1" indent="-285750">
              <a:lnSpc>
                <a:spcPct val="150000"/>
              </a:lnSpc>
              <a:buFont typeface="Arial" panose="020B0604020202020204" pitchFamily="34" charset="0"/>
              <a:buChar char="•"/>
            </a:pPr>
            <a:r>
              <a:rPr lang="en-US" sz="2250" dirty="0"/>
              <a:t>Environmental Requirements (May 10-11)</a:t>
            </a:r>
          </a:p>
          <a:p>
            <a:pPr marL="742950" lvl="1" indent="-285750">
              <a:lnSpc>
                <a:spcPct val="150000"/>
              </a:lnSpc>
              <a:buFont typeface="Arial" panose="020B0604020202020204" pitchFamily="34" charset="0"/>
              <a:buChar char="•"/>
            </a:pPr>
            <a:r>
              <a:rPr lang="en-US" sz="2250" dirty="0"/>
              <a:t>Procedures for Right-of-Way Acquisition (Jul 26-27, Oct 4-5) </a:t>
            </a:r>
          </a:p>
          <a:p>
            <a:pPr marL="285750" indent="-285750">
              <a:lnSpc>
                <a:spcPct val="150000"/>
              </a:lnSpc>
              <a:buFont typeface="Arial" panose="020B0604020202020204" pitchFamily="34" charset="0"/>
              <a:buChar char="•"/>
            </a:pPr>
            <a:r>
              <a:rPr lang="en-US" sz="2250" dirty="0"/>
              <a:t>Emergency Relief program webinar (Apr 14, 19, 21, 26)</a:t>
            </a:r>
          </a:p>
          <a:p>
            <a:pPr marL="285750" indent="-285750">
              <a:lnSpc>
                <a:spcPct val="150000"/>
              </a:lnSpc>
              <a:buFont typeface="Arial" panose="020B0604020202020204" pitchFamily="34" charset="0"/>
              <a:buChar char="•"/>
            </a:pPr>
            <a:r>
              <a:rPr lang="en-US" sz="2250" dirty="0"/>
              <a:t>FHWA Right of Way Workshops (Feb 8-10, Mar 15-17)</a:t>
            </a:r>
          </a:p>
          <a:p>
            <a:pPr marL="285750" indent="-285750">
              <a:lnSpc>
                <a:spcPct val="150000"/>
              </a:lnSpc>
              <a:buFont typeface="Arial" panose="020B0604020202020204" pitchFamily="34" charset="0"/>
              <a:buChar char="•"/>
            </a:pPr>
            <a:r>
              <a:rPr lang="en-US" sz="2250" dirty="0"/>
              <a:t>Labor Compliance (Apr 25-28)</a:t>
            </a:r>
          </a:p>
          <a:p>
            <a:pPr marL="285750" indent="-285750">
              <a:lnSpc>
                <a:spcPct val="150000"/>
              </a:lnSpc>
              <a:buFont typeface="Arial" panose="020B0604020202020204" pitchFamily="34" charset="0"/>
              <a:buChar char="•"/>
            </a:pPr>
            <a:r>
              <a:rPr lang="en-US" sz="2250" dirty="0"/>
              <a:t>Resident Engineers Academy (Apr 25-28)</a:t>
            </a:r>
          </a:p>
        </p:txBody>
      </p:sp>
      <p:pic>
        <p:nvPicPr>
          <p:cNvPr id="16" name="Picture 15">
            <a:extLst>
              <a:ext uri="{FF2B5EF4-FFF2-40B4-BE49-F238E27FC236}">
                <a16:creationId xmlns:a16="http://schemas.microsoft.com/office/drawing/2014/main" id="{547ADE54-066C-41C2-ADF7-1566AAB593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08672" y="6225548"/>
            <a:ext cx="1719944" cy="299270"/>
          </a:xfrm>
          <a:prstGeom prst="rect">
            <a:avLst/>
          </a:prstGeom>
        </p:spPr>
      </p:pic>
      <p:sp>
        <p:nvSpPr>
          <p:cNvPr id="17" name="Rectangle 16">
            <a:extLst>
              <a:ext uri="{FF2B5EF4-FFF2-40B4-BE49-F238E27FC236}">
                <a16:creationId xmlns:a16="http://schemas.microsoft.com/office/drawing/2014/main" id="{20250620-42B1-42F7-A48D-D2C50EF36A7C}"/>
              </a:ext>
            </a:extLst>
          </p:cNvPr>
          <p:cNvSpPr/>
          <p:nvPr/>
        </p:nvSpPr>
        <p:spPr>
          <a:xfrm>
            <a:off x="11077772" y="6190517"/>
            <a:ext cx="301686" cy="369332"/>
          </a:xfrm>
          <a:prstGeom prst="rect">
            <a:avLst/>
          </a:prstGeom>
        </p:spPr>
        <p:txBody>
          <a:bodyPr wrap="none">
            <a:spAutoFit/>
          </a:bodyPr>
          <a:lstStyle/>
          <a:p>
            <a:r>
              <a:rPr lang="en-US" dirty="0">
                <a:effectLst>
                  <a:outerShdw blurRad="38100" dist="38100" dir="2700000" algn="tl">
                    <a:srgbClr val="000000">
                      <a:alpha val="43137"/>
                    </a:srgbClr>
                  </a:outerShdw>
                </a:effectLst>
              </a:rPr>
              <a:t>6</a:t>
            </a:r>
          </a:p>
        </p:txBody>
      </p:sp>
    </p:spTree>
    <p:extLst>
      <p:ext uri="{BB962C8B-B14F-4D97-AF65-F5344CB8AC3E}">
        <p14:creationId xmlns:p14="http://schemas.microsoft.com/office/powerpoint/2010/main" val="521612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04801" y="1100538"/>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551158" y="359482"/>
            <a:ext cx="1383712" cy="584775"/>
          </a:xfrm>
          <a:prstGeom prst="rect">
            <a:avLst/>
          </a:prstGeom>
          <a:noFill/>
        </p:spPr>
        <p:txBody>
          <a:bodyPr wrap="none" rtlCol="0">
            <a:spAutoFit/>
          </a:bodyPr>
          <a:lstStyle/>
          <a:p>
            <a:r>
              <a:rPr lang="en-US" sz="3200" b="1" dirty="0"/>
              <a:t>Title VI</a:t>
            </a:r>
          </a:p>
        </p:txBody>
      </p:sp>
      <p:sp>
        <p:nvSpPr>
          <p:cNvPr id="12" name="Rectangle 11">
            <a:extLst>
              <a:ext uri="{FF2B5EF4-FFF2-40B4-BE49-F238E27FC236}">
                <a16:creationId xmlns:a16="http://schemas.microsoft.com/office/drawing/2014/main" id="{98BB22D0-267D-439A-8632-8DE55AB8D4F5}"/>
              </a:ext>
            </a:extLst>
          </p:cNvPr>
          <p:cNvSpPr/>
          <p:nvPr/>
        </p:nvSpPr>
        <p:spPr>
          <a:xfrm>
            <a:off x="304801" y="1237847"/>
            <a:ext cx="10772972" cy="5296578"/>
          </a:xfrm>
          <a:prstGeom prst="rect">
            <a:avLst/>
          </a:prstGeom>
        </p:spPr>
        <p:txBody>
          <a:bodyPr wrap="square">
            <a:spAutoFit/>
          </a:bodyPr>
          <a:lstStyle/>
          <a:p>
            <a:pPr marL="285750" indent="-285750">
              <a:lnSpc>
                <a:spcPct val="150000"/>
              </a:lnSpc>
              <a:buFont typeface="Arial" panose="020B0604020202020204" pitchFamily="34" charset="0"/>
              <a:buChar char="•"/>
            </a:pPr>
            <a:r>
              <a:rPr lang="en-US" sz="1600" dirty="0"/>
              <a:t>Title VI of the Civil Rights Act of 1964 prohibits discrimination by recipient of Federal assistance on the basis of race, color, and national origin, including the denial of meaningful access for limited English proficient (LEP) Persons.</a:t>
            </a:r>
          </a:p>
          <a:p>
            <a:pPr marL="285750" lvl="0" indent="-285750">
              <a:lnSpc>
                <a:spcPct val="150000"/>
              </a:lnSpc>
              <a:buFont typeface="Arial" panose="020B0604020202020204" pitchFamily="34" charset="0"/>
              <a:buChar char="•"/>
            </a:pPr>
            <a:r>
              <a:rPr lang="en-US" sz="1600" dirty="0"/>
              <a:t>Requirements include but are not limited to: </a:t>
            </a:r>
          </a:p>
          <a:p>
            <a:pPr marL="742950" lvl="1" indent="-285750">
              <a:buFont typeface="Arial" panose="020B0604020202020204" pitchFamily="34" charset="0"/>
              <a:buChar char="•"/>
            </a:pPr>
            <a:r>
              <a:rPr lang="en-US" sz="1600" dirty="0"/>
              <a:t>Title VI nondiscrimination statement</a:t>
            </a:r>
          </a:p>
          <a:p>
            <a:pPr marL="742950" lvl="1" indent="-285750">
              <a:buFont typeface="Arial" panose="020B0604020202020204" pitchFamily="34" charset="0"/>
              <a:buChar char="•"/>
            </a:pPr>
            <a:r>
              <a:rPr lang="en-US" sz="1600" dirty="0"/>
              <a:t>Assurances (as part of the Master Agreement and Program Supplement Agreement. </a:t>
            </a:r>
          </a:p>
          <a:p>
            <a:pPr marL="742950" lvl="1" indent="-285750">
              <a:buFont typeface="Arial" panose="020B0604020202020204" pitchFamily="34" charset="0"/>
              <a:buChar char="•"/>
            </a:pPr>
            <a:r>
              <a:rPr lang="en-US" sz="1600" dirty="0"/>
              <a:t>Designation of a Title VI Coordinator. </a:t>
            </a:r>
          </a:p>
          <a:p>
            <a:pPr marL="742950" lvl="1" indent="-285750">
              <a:buFont typeface="Arial" panose="020B0604020202020204" pitchFamily="34" charset="0"/>
              <a:buChar char="•"/>
            </a:pPr>
            <a:r>
              <a:rPr lang="en-US" sz="1600" dirty="0"/>
              <a:t>Complaint Procedures.</a:t>
            </a:r>
          </a:p>
          <a:p>
            <a:pPr marL="742950" lvl="1" indent="-285750">
              <a:buFont typeface="Arial" panose="020B0604020202020204" pitchFamily="34" charset="0"/>
              <a:buChar char="•"/>
            </a:pPr>
            <a:r>
              <a:rPr lang="en-US" sz="1600" dirty="0"/>
              <a:t>Data Collection.</a:t>
            </a:r>
          </a:p>
          <a:p>
            <a:pPr marL="742950" lvl="1" indent="-285750">
              <a:buFont typeface="Arial" panose="020B0604020202020204" pitchFamily="34" charset="0"/>
              <a:buChar char="•"/>
            </a:pPr>
            <a:r>
              <a:rPr lang="en-US" sz="1600" dirty="0"/>
              <a:t>Training.</a:t>
            </a:r>
          </a:p>
          <a:p>
            <a:pPr marL="742950" lvl="1" indent="-285750">
              <a:buFont typeface="Arial" panose="020B0604020202020204" pitchFamily="34" charset="0"/>
              <a:buChar char="•"/>
            </a:pPr>
            <a:r>
              <a:rPr lang="en-US" sz="1600" dirty="0"/>
              <a:t>Dissemination of Information. </a:t>
            </a:r>
          </a:p>
          <a:p>
            <a:pPr marL="742950" lvl="1" indent="-285750">
              <a:buFont typeface="Arial" panose="020B0604020202020204" pitchFamily="34" charset="0"/>
              <a:buChar char="•"/>
            </a:pPr>
            <a:r>
              <a:rPr lang="en-US" sz="1600" dirty="0"/>
              <a:t>Contracts and Agreements. </a:t>
            </a:r>
          </a:p>
          <a:p>
            <a:pPr marL="742950" lvl="1" indent="-285750">
              <a:buFont typeface="Arial" panose="020B0604020202020204" pitchFamily="34" charset="0"/>
              <a:buChar char="•"/>
            </a:pPr>
            <a:r>
              <a:rPr lang="en-US" sz="1600" dirty="0"/>
              <a:t>Environmental Justice. </a:t>
            </a:r>
          </a:p>
          <a:p>
            <a:pPr marL="742950" lvl="1" indent="-285750">
              <a:buFont typeface="Arial" panose="020B0604020202020204" pitchFamily="34" charset="0"/>
              <a:buChar char="•"/>
            </a:pPr>
            <a:r>
              <a:rPr lang="en-US" sz="1600" dirty="0"/>
              <a:t>Public Hearings and Meetings.</a:t>
            </a:r>
          </a:p>
          <a:p>
            <a:pPr marL="742950" lvl="1" indent="-285750">
              <a:buFont typeface="Arial" panose="020B0604020202020204" pitchFamily="34" charset="0"/>
              <a:buChar char="•"/>
            </a:pPr>
            <a:r>
              <a:rPr lang="en-US" sz="1600" dirty="0"/>
              <a:t>Right of Way activities. </a:t>
            </a:r>
          </a:p>
          <a:p>
            <a:pPr marL="742950" lvl="1" indent="-285750">
              <a:buFont typeface="Arial" panose="020B0604020202020204" pitchFamily="34" charset="0"/>
              <a:buChar char="•"/>
            </a:pPr>
            <a:r>
              <a:rPr lang="en-US" sz="1600" dirty="0"/>
              <a:t>Construction contract compliance. </a:t>
            </a:r>
          </a:p>
          <a:p>
            <a:pPr marL="742950" lvl="1" indent="-285750">
              <a:buFont typeface="Arial" panose="020B0604020202020204" pitchFamily="34" charset="0"/>
              <a:buChar char="•"/>
            </a:pPr>
            <a:r>
              <a:rPr lang="en-US" sz="1600" dirty="0"/>
              <a:t>Monitoring.</a:t>
            </a:r>
          </a:p>
          <a:p>
            <a:pPr marL="285750" indent="-285750">
              <a:lnSpc>
                <a:spcPts val="2160"/>
              </a:lnSpc>
              <a:buFont typeface="Arial" panose="020B0604020202020204" pitchFamily="34" charset="0"/>
              <a:buChar char="•"/>
            </a:pPr>
            <a:r>
              <a:rPr lang="en-US" sz="1600" dirty="0"/>
              <a:t>Caltrans has also recently updated our webpage on Filing a Complaint, and it provides guidance to local agencies on how to process Title VI complaints</a:t>
            </a:r>
            <a:r>
              <a:rPr lang="en-US" dirty="0"/>
              <a:t>.</a:t>
            </a:r>
          </a:p>
          <a:p>
            <a:pPr marL="285750" indent="-285750">
              <a:lnSpc>
                <a:spcPct val="150000"/>
              </a:lnSpc>
              <a:buFont typeface="Arial" panose="020B0604020202020204" pitchFamily="34" charset="0"/>
              <a:buChar char="•"/>
            </a:pPr>
            <a:endParaRPr lang="en-US" sz="1600" dirty="0"/>
          </a:p>
        </p:txBody>
      </p:sp>
      <p:pic>
        <p:nvPicPr>
          <p:cNvPr id="16" name="Picture 15">
            <a:extLst>
              <a:ext uri="{FF2B5EF4-FFF2-40B4-BE49-F238E27FC236}">
                <a16:creationId xmlns:a16="http://schemas.microsoft.com/office/drawing/2014/main" id="{547ADE54-066C-41C2-ADF7-1566AAB593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8672" y="6225548"/>
            <a:ext cx="1719944" cy="299270"/>
          </a:xfrm>
          <a:prstGeom prst="rect">
            <a:avLst/>
          </a:prstGeom>
        </p:spPr>
      </p:pic>
      <p:sp>
        <p:nvSpPr>
          <p:cNvPr id="17" name="Rectangle 16">
            <a:extLst>
              <a:ext uri="{FF2B5EF4-FFF2-40B4-BE49-F238E27FC236}">
                <a16:creationId xmlns:a16="http://schemas.microsoft.com/office/drawing/2014/main" id="{20250620-42B1-42F7-A48D-D2C50EF36A7C}"/>
              </a:ext>
            </a:extLst>
          </p:cNvPr>
          <p:cNvSpPr/>
          <p:nvPr/>
        </p:nvSpPr>
        <p:spPr>
          <a:xfrm>
            <a:off x="11077772" y="6190517"/>
            <a:ext cx="301686" cy="369332"/>
          </a:xfrm>
          <a:prstGeom prst="rect">
            <a:avLst/>
          </a:prstGeom>
        </p:spPr>
        <p:txBody>
          <a:bodyPr wrap="none">
            <a:spAutoFit/>
          </a:bodyPr>
          <a:lstStyle/>
          <a:p>
            <a:r>
              <a:rPr lang="en-US" dirty="0">
                <a:solidFill>
                  <a:schemeClr val="accent1">
                    <a:lumMod val="50000"/>
                  </a:schemeClr>
                </a:solidFill>
                <a:effectLst>
                  <a:outerShdw blurRad="38100" dist="38100" dir="2700000" algn="tl">
                    <a:srgbClr val="000000">
                      <a:alpha val="43137"/>
                    </a:srgbClr>
                  </a:outerShdw>
                </a:effectLst>
              </a:rPr>
              <a:t>7</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97853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29343</TotalTime>
  <Words>806</Words>
  <Application>Microsoft Office PowerPoint</Application>
  <PresentationFormat>Widescreen</PresentationFormat>
  <Paragraphs>95</Paragraphs>
  <Slides>10</Slides>
  <Notes>10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5" baseType="lpstr">
      <vt:lpstr>Arial</vt:lpstr>
      <vt:lpstr>Calibri</vt:lpstr>
      <vt:lpstr>Calibri Light</vt:lpstr>
      <vt:lpstr>Office Theme</vt:lpstr>
      <vt:lpstr>Microsoft Excel 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Carlos Barragan</dc:creator>
  <cp:lastModifiedBy>Luu, Oliver@DOT</cp:lastModifiedBy>
  <cp:revision>832</cp:revision>
  <cp:lastPrinted>2019-05-24T19:45:03Z</cp:lastPrinted>
  <dcterms:created xsi:type="dcterms:W3CDTF">2019-03-25T04:17:46Z</dcterms:created>
  <dcterms:modified xsi:type="dcterms:W3CDTF">2022-03-18T22:27:01Z</dcterms:modified>
</cp:coreProperties>
</file>