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60" r:id="rId2"/>
    <p:sldId id="278" r:id="rId3"/>
    <p:sldId id="271" r:id="rId4"/>
    <p:sldId id="280" r:id="rId5"/>
    <p:sldId id="302" r:id="rId6"/>
    <p:sldId id="301" r:id="rId7"/>
    <p:sldId id="303" r:id="rId8"/>
    <p:sldId id="273" r:id="rId9"/>
    <p:sldId id="296" r:id="rId10"/>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p:restoredTop sz="81350" autoAdjust="0"/>
  </p:normalViewPr>
  <p:slideViewPr>
    <p:cSldViewPr snapToGrid="0" snapToObjects="1" showGuides="1">
      <p:cViewPr varScale="1">
        <p:scale>
          <a:sx n="93" d="100"/>
          <a:sy n="93" d="100"/>
        </p:scale>
        <p:origin x="1236" y="72"/>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6/17/2021</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2775295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307561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6/17/2021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6/17/2021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6/17/2021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6/17/2021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6/17/2021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Tifini.Tran@dot.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dot.ca.gov/-/media/dot-media/programs/local-assistance/documents/ob/2021/ob21-02.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localassistanceblog.com/2021/06/07/ada-transition-plan-implementation-for-local-public-agenci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californialtap.org/index.cfm?pid=1077"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7" y="4938902"/>
            <a:ext cx="8020592" cy="3016210"/>
          </a:xfrm>
          <a:prstGeom prst="rect">
            <a:avLst/>
          </a:prstGeom>
          <a:noFill/>
        </p:spPr>
        <p:txBody>
          <a:bodyPr wrap="square" rtlCol="0">
            <a:spAutoFit/>
          </a:bodyPr>
          <a:lstStyle/>
          <a:p>
            <a:r>
              <a:rPr lang="en-US" sz="1900" b="1" dirty="0" err="1"/>
              <a:t>Tifini</a:t>
            </a:r>
            <a:r>
              <a:rPr lang="en-US" sz="1900" b="1" dirty="0"/>
              <a:t> Tran				Oliver K. </a:t>
            </a:r>
            <a:r>
              <a:rPr lang="en-US" sz="1900" b="1" dirty="0" err="1"/>
              <a:t>Luu</a:t>
            </a:r>
            <a:endParaRPr lang="en-US" sz="1900" b="1" dirty="0"/>
          </a:p>
          <a:p>
            <a:r>
              <a:rPr lang="en-US" sz="1900" dirty="0"/>
              <a:t>District Local Assistance Engineer (DLAE)	Associate Transportation Planner</a:t>
            </a:r>
          </a:p>
          <a:p>
            <a:r>
              <a:rPr lang="en-US" sz="1900" dirty="0"/>
              <a:t>Caltrans District 12			Caltrans District 12</a:t>
            </a:r>
          </a:p>
          <a:p>
            <a:r>
              <a:rPr lang="en-US" sz="1900" dirty="0">
                <a:hlinkClick r:id="rId4"/>
              </a:rPr>
              <a:t>Tifini.Tran@dot.ca.gov</a:t>
            </a:r>
            <a:r>
              <a:rPr lang="en-US" sz="1900" dirty="0"/>
              <a:t>			</a:t>
            </a:r>
            <a:r>
              <a:rPr lang="en-US" sz="1900" dirty="0">
                <a:hlinkClick r:id="rId5"/>
              </a:rPr>
              <a:t>Oliver.Luu@dot.ca.gov</a:t>
            </a:r>
            <a:endParaRPr lang="en-US" sz="1900" dirty="0"/>
          </a:p>
          <a:p>
            <a:r>
              <a:rPr lang="en-US" sz="1900" dirty="0"/>
              <a:t>(657) 328-6275				(657) 328-6267</a:t>
            </a:r>
          </a:p>
          <a:p>
            <a:endParaRPr lang="en-US" sz="1900" dirty="0"/>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June 23, 2021</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STEERING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2100" dirty="0"/>
              <a:t>PAGE  |	UPDATE ITEM			</a:t>
            </a:r>
          </a:p>
          <a:p>
            <a:pPr>
              <a:lnSpc>
                <a:spcPct val="90000"/>
              </a:lnSpc>
              <a:spcAft>
                <a:spcPts val="600"/>
              </a:spcAft>
            </a:pPr>
            <a:r>
              <a:rPr lang="en-US" sz="2100" dirty="0"/>
              <a:t>   1	CTC Meetings</a:t>
            </a:r>
          </a:p>
          <a:p>
            <a:pPr>
              <a:lnSpc>
                <a:spcPct val="90000"/>
              </a:lnSpc>
              <a:spcAft>
                <a:spcPts val="600"/>
              </a:spcAft>
            </a:pPr>
            <a:r>
              <a:rPr lang="en-US" sz="2100" dirty="0"/>
              <a:t>   2	Inactive Invoices</a:t>
            </a:r>
          </a:p>
          <a:p>
            <a:pPr>
              <a:lnSpc>
                <a:spcPct val="90000"/>
              </a:lnSpc>
              <a:spcAft>
                <a:spcPts val="600"/>
              </a:spcAft>
            </a:pPr>
            <a:r>
              <a:rPr lang="en-US" sz="2100" dirty="0"/>
              <a:t>   3	LAPM and LAPG Changes</a:t>
            </a:r>
          </a:p>
          <a:p>
            <a:pPr>
              <a:lnSpc>
                <a:spcPct val="90000"/>
              </a:lnSpc>
              <a:spcAft>
                <a:spcPts val="600"/>
              </a:spcAft>
            </a:pPr>
            <a:r>
              <a:rPr lang="en-US" sz="2100" dirty="0"/>
              <a:t>   4	Training</a:t>
            </a:r>
          </a:p>
          <a:p>
            <a:pPr>
              <a:lnSpc>
                <a:spcPct val="90000"/>
              </a:lnSpc>
              <a:spcAft>
                <a:spcPts val="600"/>
              </a:spcAft>
            </a:pPr>
            <a:r>
              <a:rPr lang="en-US" sz="2100" dirty="0"/>
              <a:t>   5	Training (Cont.)</a:t>
            </a:r>
          </a:p>
          <a:p>
            <a:pPr>
              <a:lnSpc>
                <a:spcPct val="90000"/>
              </a:lnSpc>
              <a:spcAft>
                <a:spcPts val="600"/>
              </a:spcAft>
            </a:pPr>
            <a:r>
              <a:rPr lang="en-US" sz="2100" dirty="0"/>
              <a:t>   6	Title VI</a:t>
            </a:r>
          </a:p>
          <a:p>
            <a:pPr>
              <a:lnSpc>
                <a:spcPct val="90000"/>
              </a:lnSpc>
              <a:spcAft>
                <a:spcPts val="600"/>
              </a:spcAft>
            </a:pPr>
            <a:r>
              <a:rPr lang="en-US" sz="2100" dirty="0"/>
              <a:t>   7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150542"/>
          </a:xfrm>
          <a:prstGeom prst="rect">
            <a:avLst/>
          </a:prstGeom>
        </p:spPr>
        <p:txBody>
          <a:bodyPr wrap="square">
            <a:spAutoFit/>
          </a:bodyPr>
          <a:lstStyle/>
          <a:p>
            <a:pPr marL="285750" indent="-285750">
              <a:lnSpc>
                <a:spcPct val="150000"/>
              </a:lnSpc>
              <a:buFont typeface="Arial" panose="020B0604020202020204" pitchFamily="34" charset="0"/>
              <a:buChar char="•"/>
            </a:pPr>
            <a:r>
              <a:rPr lang="en-US" sz="3400" dirty="0"/>
              <a:t>Upcoming deadlines to submit allocations and time extensions to District Local Assistance:</a:t>
            </a:r>
          </a:p>
          <a:p>
            <a:pPr marL="742950" lvl="1" indent="-285750">
              <a:lnSpc>
                <a:spcPct val="150000"/>
              </a:lnSpc>
              <a:buFont typeface="Arial" panose="020B0604020202020204" pitchFamily="34" charset="0"/>
              <a:buChar char="•"/>
            </a:pPr>
            <a:r>
              <a:rPr lang="en-US" sz="3400" dirty="0"/>
              <a:t>Aug 15 for the Oct 2021 CTC Meeting</a:t>
            </a:r>
          </a:p>
          <a:p>
            <a:pPr marL="742950" lvl="1" indent="-285750">
              <a:lnSpc>
                <a:spcPct val="150000"/>
              </a:lnSpc>
              <a:buFont typeface="Arial" panose="020B0604020202020204" pitchFamily="34" charset="0"/>
              <a:buChar char="•"/>
            </a:pPr>
            <a:r>
              <a:rPr lang="en-US" sz="3400" dirty="0"/>
              <a:t>Oct 10 for the Dec 2021 CTC Meeting</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333046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3600" dirty="0"/>
              <a:t>The current inactive quarter began April 1, 2021</a:t>
            </a:r>
          </a:p>
          <a:p>
            <a:pPr marL="285750" lvl="0" indent="-285750">
              <a:lnSpc>
                <a:spcPct val="150000"/>
              </a:lnSpc>
              <a:buFont typeface="Arial" panose="020B0604020202020204" pitchFamily="34" charset="0"/>
              <a:buChar char="•"/>
            </a:pPr>
            <a:r>
              <a:rPr lang="en-US" sz="3600" dirty="0"/>
              <a:t>The next inactive quarter starts July 1, 2021</a:t>
            </a:r>
          </a:p>
          <a:p>
            <a:pPr marL="285750" lvl="0" indent="-285750">
              <a:lnSpc>
                <a:spcPct val="150000"/>
              </a:lnSpc>
              <a:buFont typeface="Arial" panose="020B0604020202020204" pitchFamily="34" charset="0"/>
              <a:buChar char="•"/>
            </a:pPr>
            <a:r>
              <a:rPr lang="en-US" sz="3600" dirty="0"/>
              <a:t>If your agency has invoices on FHWA’s official inactive list, </a:t>
            </a:r>
            <a:r>
              <a:rPr lang="en-US" sz="3600" u="sng" dirty="0"/>
              <a:t>this </a:t>
            </a:r>
            <a:r>
              <a:rPr lang="en-US" sz="3600" b="1" u="sng" dirty="0"/>
              <a:t>will</a:t>
            </a:r>
            <a:r>
              <a:rPr lang="en-US" sz="3600" u="sng" dirty="0"/>
              <a:t> jeopardize your funding</a:t>
            </a:r>
            <a:r>
              <a:rPr lang="en-US" sz="3600" dirty="0"/>
              <a:t>.</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4423390" cy="584775"/>
          </a:xfrm>
          <a:prstGeom prst="rect">
            <a:avLst/>
          </a:prstGeom>
          <a:noFill/>
        </p:spPr>
        <p:txBody>
          <a:bodyPr wrap="none" rtlCol="0">
            <a:spAutoFit/>
          </a:bodyPr>
          <a:lstStyle/>
          <a:p>
            <a:r>
              <a:rPr lang="en-US" sz="3200" b="1" dirty="0"/>
              <a:t>LAPM and LAPG Changes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5118196"/>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00" dirty="0"/>
              <a:t>Two LAPM forms have been revised as of May 2021</a:t>
            </a:r>
          </a:p>
          <a:p>
            <a:pPr marL="742950" lvl="1" indent="-285750">
              <a:lnSpc>
                <a:spcPct val="150000"/>
              </a:lnSpc>
              <a:buFont typeface="Arial" panose="020B0604020202020204" pitchFamily="34" charset="0"/>
              <a:buChar char="•"/>
            </a:pPr>
            <a:r>
              <a:rPr lang="en-US" sz="2200" dirty="0"/>
              <a:t>Exhibit 3-A – Project Authorization</a:t>
            </a:r>
          </a:p>
          <a:p>
            <a:pPr marL="742950" lvl="1" indent="-285750">
              <a:lnSpc>
                <a:spcPct val="150000"/>
              </a:lnSpc>
              <a:buFont typeface="Arial" panose="020B0604020202020204" pitchFamily="34" charset="0"/>
              <a:buChar char="•"/>
            </a:pPr>
            <a:r>
              <a:rPr lang="en-US" sz="2200" dirty="0"/>
              <a:t>Exhibit 13-F – Local Public Agency Real Property Services Checklist</a:t>
            </a:r>
          </a:p>
          <a:p>
            <a:pPr marL="285750" indent="-285750">
              <a:lnSpc>
                <a:spcPct val="150000"/>
              </a:lnSpc>
              <a:buFont typeface="Arial" panose="020B0604020202020204" pitchFamily="34" charset="0"/>
              <a:buChar char="•"/>
            </a:pPr>
            <a:r>
              <a:rPr lang="en-US" sz="2200" dirty="0"/>
              <a:t>LAPM Chapter 20 – Audits and Corrective Actions</a:t>
            </a:r>
          </a:p>
          <a:p>
            <a:pPr marL="742950" lvl="1" indent="-285750">
              <a:lnSpc>
                <a:spcPct val="150000"/>
              </a:lnSpc>
              <a:buFont typeface="Arial" panose="020B0604020202020204" pitchFamily="34" charset="0"/>
              <a:buChar char="•"/>
            </a:pPr>
            <a:r>
              <a:rPr lang="en-US" sz="2200" dirty="0"/>
              <a:t>Lists of deficiencies removed as of May 2021</a:t>
            </a:r>
          </a:p>
          <a:p>
            <a:pPr marL="742950" lvl="1" indent="-285750">
              <a:lnSpc>
                <a:spcPct val="150000"/>
              </a:lnSpc>
              <a:buFont typeface="Arial" panose="020B0604020202020204" pitchFamily="34" charset="0"/>
              <a:buChar char="•"/>
            </a:pPr>
            <a:r>
              <a:rPr lang="en-US" sz="2200" dirty="0"/>
              <a:t>Focus is instead on expectations during the audit</a:t>
            </a:r>
          </a:p>
          <a:p>
            <a:pPr marL="285750" indent="-285750">
              <a:lnSpc>
                <a:spcPct val="150000"/>
              </a:lnSpc>
              <a:buFont typeface="Arial" panose="020B0604020202020204" pitchFamily="34" charset="0"/>
              <a:buChar char="•"/>
            </a:pPr>
            <a:r>
              <a:rPr lang="en-US" sz="2200" dirty="0"/>
              <a:t>LAPG Chapter 6 – Highway Bridge Program (HBP)</a:t>
            </a:r>
          </a:p>
          <a:p>
            <a:pPr marL="742950" lvl="1" indent="-285750">
              <a:lnSpc>
                <a:spcPct val="150000"/>
              </a:lnSpc>
              <a:buFont typeface="Arial" panose="020B0604020202020204" pitchFamily="34" charset="0"/>
              <a:buChar char="•"/>
            </a:pPr>
            <a:r>
              <a:rPr lang="en-US" sz="2200" dirty="0"/>
              <a:t>Many revisions to project delivery requirements as of June 2021</a:t>
            </a:r>
          </a:p>
          <a:p>
            <a:pPr marL="742950" lvl="1" indent="-285750">
              <a:lnSpc>
                <a:spcPct val="150000"/>
              </a:lnSpc>
              <a:buFont typeface="Arial" panose="020B0604020202020204" pitchFamily="34" charset="0"/>
              <a:buChar char="•"/>
            </a:pPr>
            <a:r>
              <a:rPr lang="en-US" sz="2200" dirty="0"/>
              <a:t>For more info, see this office bulletin: </a:t>
            </a:r>
            <a:r>
              <a:rPr lang="en-US" sz="2200" dirty="0">
                <a:hlinkClick r:id="rId3"/>
              </a:rPr>
              <a:t>https://dot.ca.gov/-/media/dot-media/programs/local-assistance/documents/ob/2021/ob21-02.pdf</a:t>
            </a:r>
            <a:endParaRPr lang="en-US" sz="22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129811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8682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3000" dirty="0"/>
              <a:t>ADA Transition Plan Implementation for Local Public Agencies (Jun-Jul)</a:t>
            </a:r>
          </a:p>
          <a:p>
            <a:pPr marL="742950" lvl="1" indent="-285750">
              <a:lnSpc>
                <a:spcPct val="150000"/>
              </a:lnSpc>
              <a:buFont typeface="Arial" panose="020B0604020202020204" pitchFamily="34" charset="0"/>
              <a:buChar char="•"/>
            </a:pPr>
            <a:r>
              <a:rPr lang="en-US" sz="3000" dirty="0"/>
              <a:t>Four-part webinar series hosted by FHWA about ADA</a:t>
            </a:r>
          </a:p>
          <a:p>
            <a:pPr marL="742950" lvl="1" indent="-285750">
              <a:lnSpc>
                <a:spcPct val="150000"/>
              </a:lnSpc>
              <a:buFont typeface="Arial" panose="020B0604020202020204" pitchFamily="34" charset="0"/>
              <a:buChar char="•"/>
            </a:pPr>
            <a:r>
              <a:rPr lang="en-US" sz="3000" dirty="0"/>
              <a:t>Register here: </a:t>
            </a:r>
            <a:r>
              <a:rPr lang="en-US" sz="3000" dirty="0">
                <a:hlinkClick r:id="rId3"/>
              </a:rPr>
              <a:t>http://www.localassistanceblog.com/2021/06/07/ada-transition-plan-implementation-for-local-public-agencies/</a:t>
            </a:r>
            <a:endParaRPr lang="en-US" sz="3000" dirty="0"/>
          </a:p>
          <a:p>
            <a:pPr marL="285750" indent="-285750">
              <a:lnSpc>
                <a:spcPct val="150000"/>
              </a:lnSpc>
              <a:buFont typeface="Arial" panose="020B0604020202020204" pitchFamily="34" charset="0"/>
              <a:buChar char="•"/>
            </a:pPr>
            <a:r>
              <a:rPr lang="en-US" sz="3000" dirty="0"/>
              <a:t>Value Engineering Workshop (Oct 5-8)</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52161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549835"/>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t>Other trainings with dates TBA later this year:</a:t>
            </a:r>
          </a:p>
          <a:p>
            <a:pPr marL="742950" lvl="1" indent="-285750">
              <a:lnSpc>
                <a:spcPct val="150000"/>
              </a:lnSpc>
              <a:buFont typeface="Arial" panose="020B0604020202020204" pitchFamily="34" charset="0"/>
              <a:buChar char="•"/>
            </a:pPr>
            <a:r>
              <a:rPr lang="en-US" sz="2800" dirty="0"/>
              <a:t>Federal Aid Series – Getting Your Federal Aid Started</a:t>
            </a:r>
          </a:p>
          <a:p>
            <a:pPr marL="742950" lvl="1" indent="-285750">
              <a:lnSpc>
                <a:spcPct val="150000"/>
              </a:lnSpc>
              <a:buFont typeface="Arial" panose="020B0604020202020204" pitchFamily="34" charset="0"/>
              <a:buChar char="•"/>
            </a:pPr>
            <a:r>
              <a:rPr lang="en-US" sz="2800" dirty="0"/>
              <a:t>Resident Engineers Academy</a:t>
            </a:r>
          </a:p>
          <a:p>
            <a:pPr marL="742950" lvl="1" indent="-285750">
              <a:lnSpc>
                <a:spcPct val="150000"/>
              </a:lnSpc>
              <a:buFont typeface="Arial" panose="020B0604020202020204" pitchFamily="34" charset="0"/>
              <a:buChar char="•"/>
            </a:pPr>
            <a:r>
              <a:rPr lang="en-US" sz="2800" dirty="0"/>
              <a:t>Title VI Workshop</a:t>
            </a:r>
          </a:p>
          <a:p>
            <a:pPr marL="742950" lvl="1" indent="-285750">
              <a:lnSpc>
                <a:spcPct val="150000"/>
              </a:lnSpc>
              <a:buFont typeface="Arial" panose="020B0604020202020204" pitchFamily="34" charset="0"/>
              <a:buChar char="•"/>
            </a:pPr>
            <a:r>
              <a:rPr lang="en-US" sz="2800" dirty="0"/>
              <a:t>Labor Compliance</a:t>
            </a:r>
          </a:p>
          <a:p>
            <a:pPr marL="285750" indent="-285750">
              <a:lnSpc>
                <a:spcPct val="150000"/>
              </a:lnSpc>
              <a:buFont typeface="Arial" panose="020B0604020202020204" pitchFamily="34" charset="0"/>
              <a:buChar char="•"/>
            </a:pPr>
            <a:r>
              <a:rPr lang="en-US" sz="2800" dirty="0"/>
              <a:t>Register for various Local Assistance courses here: </a:t>
            </a:r>
            <a:r>
              <a:rPr lang="en-US" sz="2800" dirty="0">
                <a:hlinkClick r:id="rId3"/>
              </a:rPr>
              <a:t>https://californialtap.org/index.cfm?pid=1077</a:t>
            </a:r>
            <a:endParaRPr lang="en-US" sz="28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83076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6</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A8070E0-AE7E-4B3D-83F3-CA7C07CF6E4D}"/>
              </a:ext>
            </a:extLst>
          </p:cNvPr>
          <p:cNvGraphicFramePr>
            <a:graphicFrameLocks noChangeAspect="1"/>
          </p:cNvGraphicFramePr>
          <p:nvPr>
            <p:extLst>
              <p:ext uri="{D42A27DB-BD31-4B8C-83A1-F6EECF244321}">
                <p14:modId xmlns:p14="http://schemas.microsoft.com/office/powerpoint/2010/main" val="3485530607"/>
              </p:ext>
            </p:extLst>
          </p:nvPr>
        </p:nvGraphicFramePr>
        <p:xfrm>
          <a:off x="1418648" y="184935"/>
          <a:ext cx="10386358" cy="8136020"/>
        </p:xfrm>
        <a:graphic>
          <a:graphicData uri="http://schemas.openxmlformats.org/presentationml/2006/ole">
            <mc:AlternateContent xmlns:mc="http://schemas.openxmlformats.org/markup-compatibility/2006">
              <mc:Choice xmlns:v="urn:schemas-microsoft-com:vml" Requires="v">
                <p:oleObj spid="_x0000_s1199" name="Worksheet" r:id="rId4" imgW="11953986" imgH="9363040" progId="Excel.Sheet.12">
                  <p:embed/>
                </p:oleObj>
              </mc:Choice>
              <mc:Fallback>
                <p:oleObj name="Worksheet" r:id="rId4" imgW="11953986" imgH="9363040" progId="Excel.Sheet.12">
                  <p:embed/>
                  <p:pic>
                    <p:nvPicPr>
                      <p:cNvPr id="0" name=""/>
                      <p:cNvPicPr/>
                      <p:nvPr/>
                    </p:nvPicPr>
                    <p:blipFill>
                      <a:blip r:embed="rId5"/>
                      <a:stretch>
                        <a:fillRect/>
                      </a:stretch>
                    </p:blipFill>
                    <p:spPr>
                      <a:xfrm>
                        <a:off x="1418648" y="184935"/>
                        <a:ext cx="10386358" cy="8136020"/>
                      </a:xfrm>
                      <a:prstGeom prst="rect">
                        <a:avLst/>
                      </a:prstGeom>
                    </p:spPr>
                  </p:pic>
                </p:oleObj>
              </mc:Fallback>
            </mc:AlternateContent>
          </a:graphicData>
        </a:graphic>
      </p:graphicFrame>
    </p:spTree>
    <p:extLst>
      <p:ext uri="{BB962C8B-B14F-4D97-AF65-F5344CB8AC3E}">
        <p14:creationId xmlns:p14="http://schemas.microsoft.com/office/powerpoint/2010/main" val="2521331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15764</TotalTime>
  <Words>555</Words>
  <Application>Microsoft Office PowerPoint</Application>
  <PresentationFormat>Widescreen</PresentationFormat>
  <Paragraphs>86</Paragraphs>
  <Slides>9</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686</cp:revision>
  <cp:lastPrinted>2019-05-24T19:45:03Z</cp:lastPrinted>
  <dcterms:created xsi:type="dcterms:W3CDTF">2019-03-25T04:17:46Z</dcterms:created>
  <dcterms:modified xsi:type="dcterms:W3CDTF">2021-06-17T17:10:30Z</dcterms:modified>
</cp:coreProperties>
</file>