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60" r:id="rId7"/>
    <p:sldId id="259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850041A-3633-86EC-20B1-A02B8FE9C3B6}" name="Jennifer Bergener" initials="JB" userId="S::jbergener@octa.net::5402385e-c533-4059-ba7f-78a0b5c50103" providerId="AD"/>
  <p188:author id="{670EC837-4E59-5DE8-DCCB-A47A1796A3E5}" name="Shae De Kruyf" initials="SD" userId="S::sdekruyf@octa.net::851fe56e-537d-4e90-9385-1248d619aca9" providerId="AD"/>
  <p188:author id="{B53F6C3F-1684-3E3A-8E0A-420AB19B2832}" name="Denise Sifford" initials="DS" userId="S::darriaga@octa.net::76efdce9-6af9-40af-b840-89ebd7f27aab" providerId="AD"/>
  <p188:author id="{54DB0F41-4896-854B-C9E5-365B8B3FD021}" name="Adriann Cardoso" initials="AC" userId="S::ACardoso@octa.net::bc9ad89d-d5b5-496b-a5de-0983bdf51538" providerId="AD"/>
  <p188:author id="{738971EA-3341-7F7D-86AF-06F024B4284E}" name="Jason Huang" initials="JH" userId="S::jhuang@octa.net::6226a4ca-8a36-4475-a1ad-af999a04d73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808381"/>
    <a:srgbClr val="1E6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A15280-84D2-4D92-8516-B0351DB09FFE}" v="5" dt="2024-04-23T17:14:27.562"/>
    <p1510:client id="{865E12C0-835F-4C7B-9DEC-6025C0B64995}" v="941" dt="2024-04-23T15:32:40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10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DBE4E-E4B4-5745-97E1-AB17BAA90549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B56B9-487F-D746-82F7-C47BF21A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17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ctr">
              <a:defRPr sz="60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1E619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842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Regula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5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2394722"/>
            <a:ext cx="12192000" cy="4358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874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5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1885" y="1263797"/>
            <a:ext cx="5627915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63797"/>
            <a:ext cx="5596246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4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56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627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2" r:id="rId4"/>
    <p:sldLayoutId id="2147483654" r:id="rId5"/>
    <p:sldLayoutId id="214748365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zhao@octa.net" TargetMode="External"/><Relationship Id="rId2" Type="http://schemas.openxmlformats.org/officeDocument/2006/relationships/hyperlink" Target="mailto:acardoso@octa.ne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nts.ca.gov/" TargetMode="External"/><Relationship Id="rId2" Type="http://schemas.openxmlformats.org/officeDocument/2006/relationships/hyperlink" Target="http://www.grants.gov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ransportation.gov/bipartisan-infrastructure-law/key-notices-funding-opportunity" TargetMode="External"/><Relationship Id="rId4" Type="http://schemas.openxmlformats.org/officeDocument/2006/relationships/hyperlink" Target="http://www.transportation.gov/grants/dashboar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69920"/>
            <a:ext cx="10515600" cy="2387600"/>
          </a:xfrm>
        </p:spPr>
        <p:txBody>
          <a:bodyPr>
            <a:normAutofit/>
          </a:bodyPr>
          <a:lstStyle/>
          <a:p>
            <a:r>
              <a:rPr lang="en-US" sz="4800" dirty="0"/>
              <a:t>Discretionary Grants Update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42AA3A-1C86-583E-4C19-C95D3340FA3E}"/>
              </a:ext>
            </a:extLst>
          </p:cNvPr>
          <p:cNvSpPr txBox="1">
            <a:spLocks/>
          </p:cNvSpPr>
          <p:nvPr/>
        </p:nvSpPr>
        <p:spPr>
          <a:xfrm>
            <a:off x="838200" y="3707844"/>
            <a:ext cx="10515600" cy="10020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br>
              <a:rPr lang="en-US" sz="2000" dirty="0"/>
            </a:br>
            <a:r>
              <a:rPr lang="en-US" sz="2000" dirty="0"/>
              <a:t>Louis Zhao</a:t>
            </a:r>
            <a:br>
              <a:rPr lang="en-US" sz="2000" dirty="0"/>
            </a:br>
            <a:r>
              <a:rPr lang="en-US" sz="2000" dirty="0"/>
              <a:t>Programming and Grants Development Manager</a:t>
            </a:r>
          </a:p>
        </p:txBody>
      </p:sp>
    </p:spTree>
    <p:extLst>
      <p:ext uri="{BB962C8B-B14F-4D97-AF65-F5344CB8AC3E}">
        <p14:creationId xmlns:p14="http://schemas.microsoft.com/office/powerpoint/2010/main" val="205547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D0241-8EC1-15BA-8902-8ECF7D202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Upcoming Grants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338AA74-90E6-D312-B1EE-742964B425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287624"/>
              </p:ext>
            </p:extLst>
          </p:nvPr>
        </p:nvGraphicFramePr>
        <p:xfrm>
          <a:off x="391885" y="1066872"/>
          <a:ext cx="11479439" cy="5401178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2122399">
                  <a:extLst>
                    <a:ext uri="{9D8B030D-6E8A-4147-A177-3AD203B41FA5}">
                      <a16:colId xmlns:a16="http://schemas.microsoft.com/office/drawing/2014/main" val="3462114494"/>
                    </a:ext>
                  </a:extLst>
                </a:gridCol>
                <a:gridCol w="7428505">
                  <a:extLst>
                    <a:ext uri="{9D8B030D-6E8A-4147-A177-3AD203B41FA5}">
                      <a16:colId xmlns:a16="http://schemas.microsoft.com/office/drawing/2014/main" val="226641997"/>
                    </a:ext>
                  </a:extLst>
                </a:gridCol>
                <a:gridCol w="1928535">
                  <a:extLst>
                    <a:ext uri="{9D8B030D-6E8A-4147-A177-3AD203B41FA5}">
                      <a16:colId xmlns:a16="http://schemas.microsoft.com/office/drawing/2014/main" val="3850423992"/>
                    </a:ext>
                  </a:extLst>
                </a:gridCol>
              </a:tblGrid>
              <a:tr h="3141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Agency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Program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Due Dates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6841499"/>
                  </a:ext>
                </a:extLst>
              </a:tr>
              <a:tr h="6088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California Ocean Protection Council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SB1 - Sea Level Rise Adaptation Planning Grant 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6/28/2024</a:t>
                      </a:r>
                      <a:b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10/4/2024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79489999"/>
                  </a:ext>
                </a:extLst>
              </a:tr>
              <a:tr h="4008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USDOT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b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Multimodal Project Discretionary Grant 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5/6/2024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7802595"/>
                  </a:ext>
                </a:extLst>
              </a:tr>
              <a:tr h="6048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USDOT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Safe Streets and Roads for All (SS4A) 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5/16/2024</a:t>
                      </a:r>
                      <a:b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8/29/2024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4670689"/>
                  </a:ext>
                </a:extLst>
              </a:tr>
              <a:tr h="3972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FHWA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Low-Carbon Transportation Materials Program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6/10/2024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8275367"/>
                  </a:ext>
                </a:extLst>
              </a:tr>
              <a:tr h="40809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CTC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Active Transportation Program (ATP) Cycle 7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6/17/2024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6733170"/>
                  </a:ext>
                </a:extLst>
              </a:tr>
              <a:tr h="3862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Ferry Boat Program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6/17/2024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615401"/>
                  </a:ext>
                </a:extLst>
              </a:tr>
              <a:tr h="3935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DHS</a:t>
                      </a:r>
                      <a:endParaRPr lang="en-US" sz="1800" strike="noStrike" baseline="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Transit Security Grant Program (TSGP)</a:t>
                      </a:r>
                      <a:endParaRPr lang="en-US" sz="1800" strike="noStrike" baseline="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6/24/2024</a:t>
                      </a:r>
                      <a:endParaRPr lang="en-US" sz="1800" strike="noStrike" baseline="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5833163"/>
                  </a:ext>
                </a:extLst>
              </a:tr>
              <a:tr h="40809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CalSTA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Transit and Intercity Rail Capital Program (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TIRCP) Cycle 7*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7/23/2024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7645461"/>
                  </a:ext>
                </a:extLst>
              </a:tr>
              <a:tr h="4299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SCAG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Sustainable Communities Program  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7/29/2024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5061433"/>
                  </a:ext>
                </a:extLst>
              </a:tr>
              <a:tr h="34250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CTC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SB1 - Local Partnership Program (LPP)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7/29/2024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6799186"/>
                  </a:ext>
                </a:extLst>
              </a:tr>
              <a:tr h="34141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Environmental and Climate Justice Community Change Grants Program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11/21/2024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5172341"/>
                  </a:ext>
                </a:extLst>
              </a:tr>
              <a:tr h="3654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CTC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Transportation Climate Adaptation Program (LTCAP)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Nov. 2024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Aptos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9101363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0891BB0-FFFC-B4FB-972E-81A5AB3580D0}"/>
              </a:ext>
            </a:extLst>
          </p:cNvPr>
          <p:cNvSpPr txBox="1"/>
          <p:nvPr/>
        </p:nvSpPr>
        <p:spPr>
          <a:xfrm>
            <a:off x="391885" y="6468050"/>
            <a:ext cx="2842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*Only transit agencies are eligible</a:t>
            </a:r>
          </a:p>
        </p:txBody>
      </p:sp>
    </p:spTree>
    <p:extLst>
      <p:ext uri="{BB962C8B-B14F-4D97-AF65-F5344CB8AC3E}">
        <p14:creationId xmlns:p14="http://schemas.microsoft.com/office/powerpoint/2010/main" val="413941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BFCA9-8DC1-7CA3-3544-ECF239B19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Grants </a:t>
            </a:r>
            <a:r>
              <a:rPr lang="en-US"/>
              <a:t>to Local Agencies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3F144-16CC-5EFF-EFE6-6BC9216F0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860FB60-14AA-3035-2E27-2F9BCE733C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221499"/>
              </p:ext>
            </p:extLst>
          </p:nvPr>
        </p:nvGraphicFramePr>
        <p:xfrm>
          <a:off x="407719" y="1088291"/>
          <a:ext cx="11376561" cy="552633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8366843">
                  <a:extLst>
                    <a:ext uri="{9D8B030D-6E8A-4147-A177-3AD203B41FA5}">
                      <a16:colId xmlns:a16="http://schemas.microsoft.com/office/drawing/2014/main" val="1681158499"/>
                    </a:ext>
                  </a:extLst>
                </a:gridCol>
                <a:gridCol w="3009718">
                  <a:extLst>
                    <a:ext uri="{9D8B030D-6E8A-4147-A177-3AD203B41FA5}">
                      <a16:colId xmlns:a16="http://schemas.microsoft.com/office/drawing/2014/main" val="2158079289"/>
                    </a:ext>
                  </a:extLst>
                </a:gridCol>
              </a:tblGrid>
              <a:tr h="36231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Awards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306372"/>
                  </a:ext>
                </a:extLst>
              </a:tr>
              <a:tr h="397423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 Bicycle Corridor Improvement Program (BCIP)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$6.811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133250"/>
                  </a:ext>
                </a:extLst>
              </a:tr>
              <a:tr h="397423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 Arterial Pavement Management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$19.864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078149"/>
                  </a:ext>
                </a:extLst>
              </a:tr>
              <a:tr h="36231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 BCIP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$1.1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591101"/>
                  </a:ext>
                </a:extLst>
              </a:tr>
              <a:tr h="36231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BCIP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$16.749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884281"/>
                  </a:ext>
                </a:extLst>
              </a:tr>
              <a:tr h="397423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 Solutions for Congested Corridors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$3.357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085401"/>
                  </a:ext>
                </a:extLst>
              </a:tr>
              <a:tr h="36231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 BCIP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$25.328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395866"/>
                  </a:ext>
                </a:extLst>
              </a:tr>
              <a:tr h="397423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Enhanced Mobility for Seniors and Individuals with Disabilities (EMSD)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$2.279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129570"/>
                  </a:ext>
                </a:extLst>
              </a:tr>
              <a:tr h="397423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 Pavement Management Relief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$9.268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315627"/>
                  </a:ext>
                </a:extLst>
              </a:tr>
              <a:tr h="397423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Transit and Intercity Rail Capital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$3.250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947074"/>
                  </a:ext>
                </a:extLst>
              </a:tr>
              <a:tr h="392299">
                <a:tc>
                  <a:txBody>
                    <a:bodyPr/>
                    <a:lstStyle/>
                    <a:p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Orange County Complete Streets Program (Awards to Date)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$25.052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896154"/>
                  </a:ext>
                </a:extLst>
              </a:tr>
              <a:tr h="397423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EMSD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 – Up to $8.5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466291"/>
                  </a:ext>
                </a:extLst>
              </a:tr>
              <a:tr h="397423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Cycles 1-7 Active Transportation Program – Regional Component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$127.702 million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331267"/>
                  </a:ext>
                </a:extLst>
              </a:tr>
              <a:tr h="491609"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$249.260 million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0957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51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B1C4D-EC28-B0C4-F246-7887FAADE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Letters of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C599C-3BFB-25DD-A740-3D6A41B64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253331"/>
            <a:ext cx="10952389" cy="4351338"/>
          </a:xfrm>
        </p:spPr>
        <p:txBody>
          <a:bodyPr/>
          <a:lstStyle/>
          <a:p>
            <a:r>
              <a:rPr lang="en-US" sz="3200" dirty="0"/>
              <a:t>Send fact sheet (scope of work, schedule, cost by phase) and letter template to:</a:t>
            </a:r>
          </a:p>
          <a:p>
            <a:endParaRPr lang="en-US" sz="1000" dirty="0"/>
          </a:p>
          <a:p>
            <a:pPr lvl="1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600" dirty="0"/>
              <a:t>Adriann Cardoso, Capital Programming Manager, </a:t>
            </a:r>
            <a:r>
              <a:rPr lang="en-US" sz="2600" dirty="0">
                <a:hlinkClick r:id="rId2"/>
              </a:rPr>
              <a:t>acardoso@octa.net</a:t>
            </a:r>
            <a:endParaRPr lang="en-US" sz="2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600" dirty="0"/>
              <a:t>Louis Zhao, Programming and Grants Development Manager, </a:t>
            </a:r>
            <a:r>
              <a:rPr lang="en-US" sz="2600" dirty="0">
                <a:hlinkClick r:id="rId3"/>
              </a:rPr>
              <a:t>lzhao@octa.net</a:t>
            </a:r>
            <a:endParaRPr lang="en-US" sz="26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2FC9F5-215D-2164-FA81-5D1BAF3F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02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1D679-0AEA-5305-7A5A-DFA820554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E3361-F66A-B6E0-2769-F6E781157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Grants.gov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www.grants.gov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California Grants Portal</a:t>
            </a:r>
          </a:p>
          <a:p>
            <a:pPr marL="457200" lvl="1" indent="0">
              <a:buNone/>
            </a:pPr>
            <a:r>
              <a:rPr lang="en-US" dirty="0">
                <a:hlinkClick r:id="rId3"/>
              </a:rPr>
              <a:t>www.grants.ca.gov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DOT Discretionary Grants Dashboard</a:t>
            </a:r>
          </a:p>
          <a:p>
            <a:pPr marL="457200" lvl="1" indent="0">
              <a:buNone/>
            </a:pPr>
            <a:r>
              <a:rPr lang="en-US" dirty="0">
                <a:hlinkClick r:id="rId4"/>
              </a:rPr>
              <a:t>www.transportation.gov/grants/dashboard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Bipartisan Infrastructure Law Key Notices of Funding Opportunity</a:t>
            </a:r>
          </a:p>
          <a:p>
            <a:pPr marL="457200" lvl="1" indent="0">
              <a:buNone/>
            </a:pPr>
            <a:r>
              <a:rPr lang="en-US" dirty="0">
                <a:hlinkClick r:id="rId5"/>
              </a:rPr>
              <a:t>www.transportation.gov/bipartisan-infrastructure-law/key-notices-funding-opportunity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58F28B-FB0A-1335-12BF-65B5856C0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81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TA Template 2" id="{08507144-847C-D042-9B71-B971A185DA13}" vid="{144A424B-791F-E94F-91EE-BFA3773CC7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CAFA283EADF840AC325D4FA7FA5A4E" ma:contentTypeVersion="18" ma:contentTypeDescription="Create a new document." ma:contentTypeScope="" ma:versionID="395c712f96209d10707b1ce255cbdf20">
  <xsd:schema xmlns:xsd="http://www.w3.org/2001/XMLSchema" xmlns:xs="http://www.w3.org/2001/XMLSchema" xmlns:p="http://schemas.microsoft.com/office/2006/metadata/properties" xmlns:ns3="b297507c-7581-48f6-893f-7a38ba0cea75" xmlns:ns4="5db2cb8f-e065-46a1-a8e6-6617f9b203ec" targetNamespace="http://schemas.microsoft.com/office/2006/metadata/properties" ma:root="true" ma:fieldsID="c2969d4fc10adc227266b95749b0d4d9" ns3:_="" ns4:_="">
    <xsd:import namespace="b297507c-7581-48f6-893f-7a38ba0cea75"/>
    <xsd:import namespace="5db2cb8f-e065-46a1-a8e6-6617f9b203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7507c-7581-48f6-893f-7a38ba0cea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2cb8f-e065-46a1-a8e6-6617f9b203e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297507c-7581-48f6-893f-7a38ba0cea7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EF927A-21FE-4D6D-B62F-353C3F20D6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97507c-7581-48f6-893f-7a38ba0cea75"/>
    <ds:schemaRef ds:uri="5db2cb8f-e065-46a1-a8e6-6617f9b203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4C7F27-CEC6-4CF1-A1A0-72488B070416}">
  <ds:schemaRefs>
    <ds:schemaRef ds:uri="5db2cb8f-e065-46a1-a8e6-6617f9b203e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297507c-7581-48f6-893f-7a38ba0cea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B5BE945-DEC4-4894-8C3E-BD9AEEC914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OCTA Template for Board</Template>
  <TotalTime>40</TotalTime>
  <Words>363</Words>
  <Application>Microsoft Office PowerPoint</Application>
  <PresentationFormat>Widescreen</PresentationFormat>
  <Paragraphs>92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Discretionary Grants Update </vt:lpstr>
      <vt:lpstr>Upcoming Grants</vt:lpstr>
      <vt:lpstr>Grants to Local Agencies</vt:lpstr>
      <vt:lpstr>Letters of Support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Gina Ramirez</dc:creator>
  <cp:keywords/>
  <cp:lastModifiedBy>Charvalen Alacar</cp:lastModifiedBy>
  <cp:revision>7</cp:revision>
  <dcterms:created xsi:type="dcterms:W3CDTF">2021-06-15T16:25:37Z</dcterms:created>
  <dcterms:modified xsi:type="dcterms:W3CDTF">2024-04-23T19:55:14Z</dcterms:modified>
  <cp:category>OCTA PowerPoint Presentation Templates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0x010100F4CAFA283EADF840AC325D4FA7FA5A4E</vt:lpwstr>
  </property>
  <property fmtid="{D5CDD505-2E9C-101B-9397-08002B2CF9AE}" pid="3" name="CWRMItemRecordClassification">
    <vt:lpwstr/>
  </property>
  <property fmtid="{D5CDD505-2E9C-101B-9397-08002B2CF9AE}" pid="4" name="Section">
    <vt:lpwstr/>
  </property>
  <property fmtid="{D5CDD505-2E9C-101B-9397-08002B2CF9AE}" pid="5" name="DocumentSubject">
    <vt:lpwstr>10;#OCTA PowerPoint Template|2b211280-2921-41a3-9614-7414c47ebd64</vt:lpwstr>
  </property>
  <property fmtid="{D5CDD505-2E9C-101B-9397-08002B2CF9AE}" pid="6" name="OCTADepartment">
    <vt:lpwstr>2;#Clerk of the Board|eaa57b11-dcfc-4f17-bbd3-91fafa554530</vt:lpwstr>
  </property>
  <property fmtid="{D5CDD505-2E9C-101B-9397-08002B2CF9AE}" pid="7" name="DocumentType">
    <vt:lpwstr>7;#Form Template|bb2f500a-650f-42d1-9ee3-80262e6a431d</vt:lpwstr>
  </property>
  <property fmtid="{D5CDD505-2E9C-101B-9397-08002B2CF9AE}" pid="8" name="Division">
    <vt:lpwstr>3;#Executive Office|88520e39-bfa5-46fc-9999-53b9d54ccd71</vt:lpwstr>
  </property>
  <property fmtid="{D5CDD505-2E9C-101B-9397-08002B2CF9AE}" pid="9" name="MediaServiceImageTags">
    <vt:lpwstr/>
  </property>
</Properties>
</file>