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  <p:sldMasterId id="2147483803" r:id="rId5"/>
    <p:sldMasterId id="2147483827" r:id="rId6"/>
    <p:sldMasterId id="2147483939" r:id="rId7"/>
    <p:sldMasterId id="2147483949" r:id="rId8"/>
    <p:sldMasterId id="2147483971" r:id="rId9"/>
    <p:sldMasterId id="2147483983" r:id="rId10"/>
  </p:sldMasterIdLst>
  <p:notesMasterIdLst>
    <p:notesMasterId r:id="rId25"/>
  </p:notesMasterIdLst>
  <p:handoutMasterIdLst>
    <p:handoutMasterId r:id="rId26"/>
  </p:handoutMasterIdLst>
  <p:sldIdLst>
    <p:sldId id="540" r:id="rId11"/>
    <p:sldId id="565" r:id="rId12"/>
    <p:sldId id="612" r:id="rId13"/>
    <p:sldId id="591" r:id="rId14"/>
    <p:sldId id="594" r:id="rId15"/>
    <p:sldId id="609" r:id="rId16"/>
    <p:sldId id="546" r:id="rId17"/>
    <p:sldId id="610" r:id="rId18"/>
    <p:sldId id="613" r:id="rId19"/>
    <p:sldId id="584" r:id="rId20"/>
    <p:sldId id="611" r:id="rId21"/>
    <p:sldId id="586" r:id="rId22"/>
    <p:sldId id="585" r:id="rId23"/>
    <p:sldId id="574" r:id="rId2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Tran" initials="AT" lastIdx="15" clrIdx="0">
    <p:extLst>
      <p:ext uri="{19B8F6BF-5375-455C-9EA6-DF929625EA0E}">
        <p15:presenceInfo xmlns:p15="http://schemas.microsoft.com/office/powerpoint/2012/main" userId="S::atran@octa.net::cee03612-c48f-45ec-a2ef-6ec4187e8b0c" providerId="AD"/>
      </p:ext>
    </p:extLst>
  </p:cmAuthor>
  <p:cmAuthor id="2" name="Antonio Magana" initials="AM" lastIdx="4" clrIdx="1">
    <p:extLst>
      <p:ext uri="{19B8F6BF-5375-455C-9EA6-DF929625EA0E}">
        <p15:presenceInfo xmlns:p15="http://schemas.microsoft.com/office/powerpoint/2012/main" userId="S::amagana@octa.net::55fce911-3e97-4049-aee5-e31a583b1f77" providerId="AD"/>
      </p:ext>
    </p:extLst>
  </p:cmAuthor>
  <p:cmAuthor id="3" name="Alicia Yang" initials="AY" lastIdx="16" clrIdx="2">
    <p:extLst>
      <p:ext uri="{19B8F6BF-5375-455C-9EA6-DF929625EA0E}">
        <p15:presenceInfo xmlns:p15="http://schemas.microsoft.com/office/powerpoint/2012/main" userId="S::ayang@octa.net::8e68cb8d-0683-4c28-9b6c-a0c48be72caf" providerId="AD"/>
      </p:ext>
    </p:extLst>
  </p:cmAuthor>
  <p:cmAuthor id="4" name="Joseph Alcock" initials="JA" lastIdx="3" clrIdx="3">
    <p:extLst>
      <p:ext uri="{19B8F6BF-5375-455C-9EA6-DF929625EA0E}">
        <p15:presenceInfo xmlns:p15="http://schemas.microsoft.com/office/powerpoint/2012/main" userId="S::JAlcock@octa.net::f669b162-0824-4e14-ac6f-13f3303477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E619F"/>
    <a:srgbClr val="0070C0"/>
    <a:srgbClr val="BFBFBF"/>
    <a:srgbClr val="595959"/>
    <a:srgbClr val="808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36" autoAdjust="0"/>
  </p:normalViewPr>
  <p:slideViewPr>
    <p:cSldViewPr snapToGrid="0">
      <p:cViewPr varScale="1">
        <p:scale>
          <a:sx n="87" d="100"/>
          <a:sy n="87" d="100"/>
        </p:scale>
        <p:origin x="66" y="4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0"/>
            <a:ext cx="4029282" cy="35195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r>
              <a:rPr lang="en-US" dirty="0"/>
              <a:t>2/7/2017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5"/>
            <a:ext cx="4029282" cy="35195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658445"/>
            <a:ext cx="4029282" cy="35195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46F1342C-FD97-464A-9134-538F4421E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56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r>
              <a:rPr lang="en-US" dirty="0"/>
              <a:t>2/7/2017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385B56B9-487F-D746-82F7-C47BF21AE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17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47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39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5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6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8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9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5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6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9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4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4" y="393329"/>
            <a:ext cx="2741377" cy="873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1" y="4692030"/>
            <a:ext cx="6013497" cy="168644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52091" y="6250547"/>
            <a:ext cx="1571223" cy="523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5325979" y="4550834"/>
            <a:ext cx="6084972" cy="885148"/>
          </a:xfrm>
        </p:spPr>
        <p:txBody>
          <a:bodyPr>
            <a:normAutofit/>
          </a:bodyPr>
          <a:lstStyle>
            <a:lvl1pPr marL="0" indent="0">
              <a:buNone/>
              <a:defRPr sz="42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5325979" y="5435981"/>
            <a:ext cx="6084972" cy="8145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76909" y="6360138"/>
            <a:ext cx="7214364" cy="47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325979" y="6477000"/>
            <a:ext cx="6084972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933" dirty="0">
                <a:solidFill>
                  <a:prstClr val="white">
                    <a:lumMod val="6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2017 Iteris, Inc.  All rights reserved. 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17541" y="1696115"/>
            <a:ext cx="12237271" cy="2383771"/>
            <a:chOff x="-13156" y="1276350"/>
            <a:chExt cx="9177953" cy="178782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-13155" y="1276350"/>
              <a:ext cx="9177952" cy="1787828"/>
            </a:xfrm>
            <a:prstGeom prst="rect">
              <a:avLst/>
            </a:prstGeom>
            <a:gradFill flip="none" rotWithShape="1">
              <a:gsLst>
                <a:gs pos="0">
                  <a:srgbClr val="41B4C3"/>
                </a:gs>
                <a:gs pos="57000">
                  <a:srgbClr val="547AD0">
                    <a:shade val="67500"/>
                    <a:satMod val="115000"/>
                  </a:srgbClr>
                </a:gs>
                <a:gs pos="100000">
                  <a:srgbClr val="0066E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2600" y="1343079"/>
              <a:ext cx="4028023" cy="16574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"/>
            <a:stretch/>
          </p:blipFill>
          <p:spPr>
            <a:xfrm flipH="1">
              <a:off x="-13156" y="1343079"/>
              <a:ext cx="2451556" cy="16584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9"/>
            <a:stretch/>
          </p:blipFill>
          <p:spPr>
            <a:xfrm>
              <a:off x="4602135" y="1343079"/>
              <a:ext cx="2332065" cy="165745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"/>
            <a:stretch/>
          </p:blipFill>
          <p:spPr>
            <a:xfrm>
              <a:off x="6705600" y="1343079"/>
              <a:ext cx="2459197" cy="1657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9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>
            <a:normAutofit/>
          </a:bodyPr>
          <a:lstStyle>
            <a:lvl1pPr marL="380990" indent="-380990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lnSpc>
                <a:spcPct val="120000"/>
              </a:lnSpc>
              <a:buFont typeface="Calibri" panose="020F0502020204030204" pitchFamily="34" charset="0"/>
              <a:buChar char="ꟷ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>
            <a:normAutofit/>
          </a:bodyPr>
          <a:lstStyle>
            <a:lvl1pPr marL="380990" indent="-380990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1pPr>
            <a:lvl2pPr marL="990575" indent="-380990">
              <a:lnSpc>
                <a:spcPct val="120000"/>
              </a:lnSpc>
              <a:buFont typeface="Calibri" panose="020F0502020204030204" pitchFamily="34" charset="0"/>
              <a:buChar char="ꟷ"/>
              <a:defRPr sz="2133"/>
            </a:lvl2pPr>
            <a:lvl3pPr marL="1219170" indent="0">
              <a:lnSpc>
                <a:spcPct val="120000"/>
              </a:lnSpc>
              <a:buFontTx/>
              <a:buNone/>
              <a:defRPr sz="1867"/>
            </a:lvl3pPr>
            <a:lvl4pPr marL="1828754" indent="0">
              <a:lnSpc>
                <a:spcPct val="120000"/>
              </a:lnSpc>
              <a:buFontTx/>
              <a:buNone/>
              <a:defRPr sz="1867"/>
            </a:lvl4pPr>
            <a:lvl5pPr marL="2438339" indent="0">
              <a:lnSpc>
                <a:spcPct val="120000"/>
              </a:lnSpc>
              <a:buFontTx/>
              <a:buNone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8393" y="6389754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/>
            </a:lvl1pPr>
          </a:lstStyle>
          <a:p>
            <a:fld id="{C0ACE81E-5280-44F2-9564-82F1297D4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46"/>
            <a:ext cx="4261248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/>
            </a:lvl1pPr>
          </a:lstStyle>
          <a:p>
            <a:fld id="{C0ACE81E-5280-44F2-9564-82F1297D4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856"/>
            <a:ext cx="12192000" cy="944873"/>
          </a:xfrm>
        </p:spPr>
        <p:txBody>
          <a:bodyPr>
            <a:noAutofit/>
          </a:bodyPr>
          <a:lstStyle>
            <a:lvl1pPr algn="ctr">
              <a:defRPr sz="58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170648" y="3530601"/>
            <a:ext cx="9850704" cy="89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rgbClr val="66BC3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1889" r="-2624" b="-1889"/>
          <a:stretch/>
        </p:blipFill>
        <p:spPr>
          <a:xfrm>
            <a:off x="-899268" y="3835401"/>
            <a:ext cx="13990536" cy="29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/>
            </a:lvl1pPr>
          </a:lstStyle>
          <a:p>
            <a:fld id="{C0ACE81E-5280-44F2-9564-82F1297D4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9448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834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209800"/>
            <a:ext cx="12192000" cy="24384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22400" y="2921000"/>
            <a:ext cx="9855200" cy="1117600"/>
          </a:xfrm>
        </p:spPr>
        <p:txBody>
          <a:bodyPr>
            <a:normAutofit/>
          </a:bodyPr>
          <a:lstStyle>
            <a:lvl1pPr marL="0" indent="0" algn="ctr">
              <a:buNone/>
              <a:defRPr sz="42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829" y="6385778"/>
            <a:ext cx="1162572" cy="3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209800"/>
            <a:ext cx="12192000" cy="24384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22400" y="2921000"/>
            <a:ext cx="9855200" cy="1117600"/>
          </a:xfrm>
        </p:spPr>
        <p:txBody>
          <a:bodyPr>
            <a:normAutofit/>
          </a:bodyPr>
          <a:lstStyle>
            <a:lvl1pPr marL="0" indent="0" algn="ctr">
              <a:buNone/>
              <a:defRPr sz="42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4" y="393329"/>
            <a:ext cx="2741377" cy="873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1" y="4692030"/>
            <a:ext cx="6013497" cy="168644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52091" y="6250547"/>
            <a:ext cx="1571223" cy="523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5325979" y="4550834"/>
            <a:ext cx="6084972" cy="885148"/>
          </a:xfrm>
        </p:spPr>
        <p:txBody>
          <a:bodyPr>
            <a:normAutofit/>
          </a:bodyPr>
          <a:lstStyle>
            <a:lvl1pPr marL="0" indent="0">
              <a:buNone/>
              <a:defRPr sz="42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5325979" y="5435981"/>
            <a:ext cx="6084972" cy="8145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76909" y="6360138"/>
            <a:ext cx="7214364" cy="47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325979" y="6477000"/>
            <a:ext cx="6084972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33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2017 Iteris, Inc.  All rights reserved. 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17541" y="1696115"/>
            <a:ext cx="12237271" cy="2383771"/>
            <a:chOff x="-13156" y="1276350"/>
            <a:chExt cx="9177953" cy="178782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-13155" y="1276350"/>
              <a:ext cx="9177952" cy="1787828"/>
            </a:xfrm>
            <a:prstGeom prst="rect">
              <a:avLst/>
            </a:prstGeom>
            <a:gradFill flip="none" rotWithShape="1">
              <a:gsLst>
                <a:gs pos="0">
                  <a:srgbClr val="41B4C3"/>
                </a:gs>
                <a:gs pos="57000">
                  <a:srgbClr val="547AD0">
                    <a:shade val="67500"/>
                    <a:satMod val="115000"/>
                  </a:srgbClr>
                </a:gs>
                <a:gs pos="100000">
                  <a:srgbClr val="0066E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2600" y="1343079"/>
              <a:ext cx="4028023" cy="16574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"/>
            <a:stretch/>
          </p:blipFill>
          <p:spPr>
            <a:xfrm flipH="1">
              <a:off x="-13156" y="1343079"/>
              <a:ext cx="2451556" cy="16584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9"/>
            <a:stretch/>
          </p:blipFill>
          <p:spPr>
            <a:xfrm>
              <a:off x="4602135" y="1343079"/>
              <a:ext cx="2332065" cy="165745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"/>
            <a:stretch/>
          </p:blipFill>
          <p:spPr>
            <a:xfrm>
              <a:off x="6705600" y="1343079"/>
              <a:ext cx="2459197" cy="1657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6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9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370"/>
            <a:ext cx="10515600" cy="440603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50" y="6382207"/>
            <a:ext cx="501041" cy="366183"/>
          </a:xfrm>
        </p:spPr>
        <p:txBody>
          <a:bodyPr/>
          <a:lstStyle>
            <a:lvl1pPr>
              <a:defRPr sz="10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370"/>
            <a:ext cx="10515600" cy="450763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50" y="638220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370"/>
            <a:ext cx="10515600" cy="440603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50" y="638220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3434395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50" y="638220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74221" y="1600201"/>
            <a:ext cx="3434395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0243" y="1600201"/>
            <a:ext cx="3434395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27411" y="2616200"/>
            <a:ext cx="3434395" cy="7112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463432" y="2616200"/>
            <a:ext cx="3434395" cy="7112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8099453" y="2616200"/>
            <a:ext cx="3434395" cy="7112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827411" y="3429000"/>
            <a:ext cx="3434395" cy="20320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463432" y="3429000"/>
            <a:ext cx="3434395" cy="20320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8099453" y="3429000"/>
            <a:ext cx="3434395" cy="20320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9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3687736"/>
            <a:ext cx="3530600" cy="2170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821028" y="1680336"/>
            <a:ext cx="10845800" cy="18502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4495800" y="3687736"/>
            <a:ext cx="3530600" cy="2170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8128000" y="3696680"/>
            <a:ext cx="3530600" cy="2170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1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6340365" cy="94487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369"/>
            <a:ext cx="6340365" cy="471506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4" y="639945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1229" y="1599400"/>
            <a:ext cx="4120055" cy="9448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Click to edit Master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238796" y="3279229"/>
            <a:ext cx="3344917" cy="2897204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</a:defRPr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400"/>
            </a:lvl4pPr>
            <a:lvl5pPr marL="2438339" indent="0" algn="ctr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37682" y="0"/>
            <a:ext cx="4699588" cy="6858000"/>
          </a:xfrm>
          <a:prstGeom prst="rect">
            <a:avLst/>
          </a:prstGeom>
          <a:gradFill flip="none" rotWithShape="1">
            <a:gsLst>
              <a:gs pos="0">
                <a:srgbClr val="26B313">
                  <a:shade val="30000"/>
                  <a:satMod val="115000"/>
                </a:srgbClr>
              </a:gs>
              <a:gs pos="50000">
                <a:srgbClr val="26B313">
                  <a:shade val="67500"/>
                  <a:satMod val="115000"/>
                </a:srgbClr>
              </a:gs>
              <a:gs pos="100000">
                <a:srgbClr val="26B31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8238067" y="1397000"/>
            <a:ext cx="3445933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8331200" y="3278717"/>
            <a:ext cx="3352800" cy="248708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0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6340365" cy="94487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369"/>
            <a:ext cx="6340365" cy="471506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4" y="639945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1229" y="1599400"/>
            <a:ext cx="4120055" cy="9448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Click to edit Master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238796" y="3279229"/>
            <a:ext cx="3344917" cy="2897204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</a:defRPr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400"/>
            </a:lvl4pPr>
            <a:lvl5pPr marL="2438339" indent="0" algn="ctr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37682" y="0"/>
            <a:ext cx="4699588" cy="6858000"/>
          </a:xfrm>
          <a:prstGeom prst="rect">
            <a:avLst/>
          </a:prstGeom>
          <a:gradFill flip="none" rotWithShape="1">
            <a:gsLst>
              <a:gs pos="0">
                <a:srgbClr val="0066ED">
                  <a:shade val="30000"/>
                  <a:satMod val="115000"/>
                </a:srgbClr>
              </a:gs>
              <a:gs pos="50000">
                <a:srgbClr val="0066ED">
                  <a:shade val="67500"/>
                  <a:satMod val="115000"/>
                </a:srgbClr>
              </a:gs>
              <a:gs pos="100000">
                <a:srgbClr val="0066E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238067" y="1397000"/>
            <a:ext cx="3445933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8331200" y="3278717"/>
            <a:ext cx="3352800" cy="248708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8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38200" y="1498600"/>
            <a:ext cx="99314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5"/>
            <a:ext cx="5156200" cy="3939116"/>
          </a:xfrm>
        </p:spPr>
        <p:txBody>
          <a:bodyPr>
            <a:normAutofit/>
          </a:bodyPr>
          <a:lstStyle>
            <a:lvl1pPr marL="380990" indent="-380990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lnSpc>
                <a:spcPct val="120000"/>
              </a:lnSpc>
              <a:buFont typeface="Calibri" panose="020F0502020204030204" pitchFamily="34" charset="0"/>
              <a:buChar char="ꟷ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5"/>
            <a:ext cx="5156200" cy="3939116"/>
          </a:xfrm>
        </p:spPr>
        <p:txBody>
          <a:bodyPr>
            <a:normAutofit/>
          </a:bodyPr>
          <a:lstStyle>
            <a:lvl1pPr marL="380990" indent="-380990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1pPr>
            <a:lvl2pPr marL="990575" indent="-380990">
              <a:lnSpc>
                <a:spcPct val="120000"/>
              </a:lnSpc>
              <a:buFont typeface="Calibri" panose="020F0502020204030204" pitchFamily="34" charset="0"/>
              <a:buChar char="ꟷ"/>
              <a:defRPr sz="2133"/>
            </a:lvl2pPr>
            <a:lvl3pPr marL="1219170" indent="0">
              <a:lnSpc>
                <a:spcPct val="120000"/>
              </a:lnSpc>
              <a:buFontTx/>
              <a:buNone/>
              <a:defRPr sz="1867"/>
            </a:lvl3pPr>
            <a:lvl4pPr marL="1828754" indent="0">
              <a:lnSpc>
                <a:spcPct val="120000"/>
              </a:lnSpc>
              <a:buFontTx/>
              <a:buNone/>
              <a:defRPr sz="1867"/>
            </a:lvl4pPr>
            <a:lvl5pPr marL="2438339" indent="0">
              <a:lnSpc>
                <a:spcPct val="120000"/>
              </a:lnSpc>
              <a:buFontTx/>
              <a:buNone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8393" y="6389754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46"/>
            <a:ext cx="4261248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>
            <a:normAutofit/>
          </a:bodyPr>
          <a:lstStyle>
            <a:lvl1pPr marL="380990" indent="-380990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lnSpc>
                <a:spcPct val="120000"/>
              </a:lnSpc>
              <a:buFont typeface="Calibri" panose="020F0502020204030204" pitchFamily="34" charset="0"/>
              <a:buChar char="ꟷ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>
            <a:normAutofit/>
          </a:bodyPr>
          <a:lstStyle>
            <a:lvl1pPr marL="380990" indent="-380990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1pPr>
            <a:lvl2pPr marL="990575" indent="-380990">
              <a:lnSpc>
                <a:spcPct val="120000"/>
              </a:lnSpc>
              <a:buFont typeface="Calibri" panose="020F0502020204030204" pitchFamily="34" charset="0"/>
              <a:buChar char="ꟷ"/>
              <a:defRPr sz="2133"/>
            </a:lvl2pPr>
            <a:lvl3pPr marL="1219170" indent="0">
              <a:lnSpc>
                <a:spcPct val="120000"/>
              </a:lnSpc>
              <a:buFontTx/>
              <a:buNone/>
              <a:defRPr sz="1867"/>
            </a:lvl3pPr>
            <a:lvl4pPr marL="1828754" indent="0">
              <a:lnSpc>
                <a:spcPct val="120000"/>
              </a:lnSpc>
              <a:buFontTx/>
              <a:buNone/>
              <a:defRPr sz="1867"/>
            </a:lvl4pPr>
            <a:lvl5pPr marL="2438339" indent="0">
              <a:lnSpc>
                <a:spcPct val="120000"/>
              </a:lnSpc>
              <a:buFontTx/>
              <a:buNone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8393" y="6389754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/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46"/>
            <a:ext cx="4261248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/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856"/>
            <a:ext cx="12192000" cy="944873"/>
          </a:xfrm>
        </p:spPr>
        <p:txBody>
          <a:bodyPr>
            <a:noAutofit/>
          </a:bodyPr>
          <a:lstStyle>
            <a:lvl1pPr algn="ctr">
              <a:defRPr sz="58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170648" y="3530601"/>
            <a:ext cx="9850704" cy="89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200">
                <a:solidFill>
                  <a:srgbClr val="66BC3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1889" r="-2624" b="-1889"/>
          <a:stretch/>
        </p:blipFill>
        <p:spPr>
          <a:xfrm>
            <a:off x="-899268" y="3835401"/>
            <a:ext cx="13990536" cy="29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370"/>
            <a:ext cx="10515600" cy="450763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50" y="638220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/>
            </a:lvl1pPr>
          </a:lstStyle>
          <a:p>
            <a:fld id="{C0ACE81E-5280-44F2-9564-82F1297D4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9448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6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834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209800"/>
            <a:ext cx="12192000" cy="24384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22400" y="2921000"/>
            <a:ext cx="9855200" cy="1117600"/>
          </a:xfrm>
        </p:spPr>
        <p:txBody>
          <a:bodyPr>
            <a:normAutofit/>
          </a:bodyPr>
          <a:lstStyle>
            <a:lvl1pPr marL="0" indent="0" algn="ctr">
              <a:buNone/>
              <a:defRPr sz="42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829" y="6385778"/>
            <a:ext cx="1162572" cy="3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209800"/>
            <a:ext cx="12192000" cy="24384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22400" y="2921000"/>
            <a:ext cx="9855200" cy="1117600"/>
          </a:xfrm>
        </p:spPr>
        <p:txBody>
          <a:bodyPr>
            <a:normAutofit/>
          </a:bodyPr>
          <a:lstStyle>
            <a:lvl1pPr marL="0" indent="0" algn="ctr">
              <a:buNone/>
              <a:defRPr sz="42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3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1C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22868" y="5351134"/>
            <a:ext cx="10316633" cy="571500"/>
          </a:xfrm>
        </p:spPr>
        <p:txBody>
          <a:bodyPr/>
          <a:lstStyle>
            <a:lvl1pPr algn="ctr">
              <a:defRPr sz="2533" b="1" i="0" baseline="0"/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13984" y="5865710"/>
            <a:ext cx="8534400" cy="811172"/>
          </a:xfrm>
        </p:spPr>
        <p:txBody>
          <a:bodyPr>
            <a:normAutofit/>
          </a:bodyPr>
          <a:lstStyle>
            <a:lvl1pPr marL="0" indent="0" algn="ctr">
              <a:buFont typeface="Symbol" pitchFamily="18" charset="2"/>
              <a:buNone/>
              <a:defRPr sz="1467" baseline="0"/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672" y="2476526"/>
            <a:ext cx="1904657" cy="190494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19F5529-F3A2-DB4A-A70C-B1573BF9E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831" y="2"/>
            <a:ext cx="2862884" cy="30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1267" y="724106"/>
            <a:ext cx="10589471" cy="1103261"/>
          </a:xfrm>
          <a:prstGeom prst="rect">
            <a:avLst/>
          </a:prstGeom>
        </p:spPr>
        <p:txBody>
          <a:bodyPr vert="horz" lIns="0" tIns="36283" rIns="72567" bIns="36283" rtlCol="0" anchor="t" anchorCtr="0">
            <a:noAutofit/>
          </a:bodyPr>
          <a:lstStyle/>
          <a:p>
            <a:r>
              <a:rPr lang="en-US" noProof="0"/>
              <a:t>Click to edit content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801265" y="6235881"/>
            <a:ext cx="2506264" cy="2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8377" rIns="96756" bIns="48377"/>
          <a:lstStyle/>
          <a:p>
            <a:pPr>
              <a:spcBef>
                <a:spcPct val="0"/>
              </a:spcBef>
            </a:pPr>
            <a:r>
              <a:rPr lang="sv-SE" sz="800" b="1" baseline="0">
                <a:solidFill>
                  <a:srgbClr val="877D77"/>
                </a:solidFill>
                <a:latin typeface="Arial" charset="0"/>
              </a:rPr>
              <a:t>Volvo Group</a:t>
            </a:r>
          </a:p>
        </p:txBody>
      </p:sp>
      <p:sp>
        <p:nvSpPr>
          <p:cNvPr id="1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7" y="6365768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24447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2" y="6522769"/>
            <a:ext cx="3028188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801267" y="1836176"/>
            <a:ext cx="10589468" cy="4146515"/>
          </a:xfrm>
        </p:spPr>
        <p:txBody>
          <a:bodyPr lIns="57139" anchor="t" anchorCtr="0">
            <a:noAutofit/>
          </a:bodyPr>
          <a:lstStyle>
            <a:lvl1pPr marL="302354" indent="-302354">
              <a:lnSpc>
                <a:spcPts val="2540"/>
              </a:lnSpc>
              <a:spcBef>
                <a:spcPts val="212"/>
              </a:spcBef>
              <a:buFont typeface="Arial" charset="0"/>
              <a:buChar char="•"/>
              <a:defRPr sz="2133" baseline="0"/>
            </a:lvl1pPr>
            <a:lvl2pPr marL="0" indent="0">
              <a:spcBef>
                <a:spcPts val="212"/>
              </a:spcBef>
              <a:buFontTx/>
              <a:buNone/>
              <a:defRPr/>
            </a:lvl2pPr>
            <a:lvl3pPr marL="0" indent="0">
              <a:spcBef>
                <a:spcPts val="212"/>
              </a:spcBef>
              <a:buFontTx/>
              <a:buNone/>
              <a:defRPr/>
            </a:lvl3pPr>
            <a:lvl4pPr marL="0" indent="0">
              <a:spcBef>
                <a:spcPts val="212"/>
              </a:spcBef>
              <a:buFontTx/>
              <a:buNone/>
              <a:defRPr/>
            </a:lvl4pPr>
            <a:lvl5pPr marL="0" indent="0">
              <a:spcBef>
                <a:spcPts val="212"/>
              </a:spcBef>
              <a:buFontTx/>
              <a:buNone/>
              <a:defRPr/>
            </a:lvl5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0172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01266" y="724107"/>
            <a:ext cx="10589469" cy="11140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</a:t>
            </a:r>
            <a:r>
              <a:rPr lang="sv-SE" err="1"/>
              <a:t>headline</a:t>
            </a:r>
            <a:endParaRPr lang="sv-SE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801267" y="1836176"/>
            <a:ext cx="10589469" cy="4146515"/>
          </a:xfrm>
        </p:spPr>
        <p:txBody>
          <a:bodyPr lIns="57139" anchor="t" anchorCtr="0">
            <a:noAutofit/>
          </a:bodyPr>
          <a:lstStyle>
            <a:lvl1pPr marL="0">
              <a:lnSpc>
                <a:spcPts val="2540"/>
              </a:lnSpc>
              <a:spcBef>
                <a:spcPts val="212"/>
              </a:spcBef>
              <a:buFontTx/>
              <a:buNone/>
              <a:defRPr sz="2133" baseline="0"/>
            </a:lvl1pPr>
            <a:lvl2pPr marL="0" indent="0">
              <a:spcBef>
                <a:spcPts val="212"/>
              </a:spcBef>
              <a:buFontTx/>
              <a:buNone/>
              <a:defRPr/>
            </a:lvl2pPr>
            <a:lvl3pPr marL="0" indent="0">
              <a:spcBef>
                <a:spcPts val="212"/>
              </a:spcBef>
              <a:buFontTx/>
              <a:buNone/>
              <a:defRPr/>
            </a:lvl3pPr>
            <a:lvl4pPr marL="0" indent="0">
              <a:spcBef>
                <a:spcPts val="212"/>
              </a:spcBef>
              <a:buFontTx/>
              <a:buNone/>
              <a:defRPr/>
            </a:lvl4pPr>
            <a:lvl5pPr marL="0" indent="0">
              <a:spcBef>
                <a:spcPts val="212"/>
              </a:spcBef>
              <a:buFontTx/>
              <a:buNone/>
              <a:defRPr/>
            </a:lvl5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text</a:t>
            </a:r>
          </a:p>
        </p:txBody>
      </p:sp>
      <p:sp>
        <p:nvSpPr>
          <p:cNvPr id="1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7" y="6365768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24447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2" y="6522769"/>
            <a:ext cx="3028188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01266" y="724107"/>
            <a:ext cx="10589469" cy="11140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</a:t>
            </a:r>
            <a:r>
              <a:rPr lang="sv-SE" err="1"/>
              <a:t>headline</a:t>
            </a:r>
            <a:endParaRPr lang="sv-SE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801267" y="1836176"/>
            <a:ext cx="5070285" cy="4146515"/>
          </a:xfrm>
        </p:spPr>
        <p:txBody>
          <a:bodyPr lIns="57139" anchor="t" anchorCtr="0">
            <a:noAutofit/>
          </a:bodyPr>
          <a:lstStyle>
            <a:lvl1pPr marL="302354" indent="-302354">
              <a:lnSpc>
                <a:spcPts val="2540"/>
              </a:lnSpc>
              <a:spcBef>
                <a:spcPts val="212"/>
              </a:spcBef>
              <a:buFont typeface="Arial" charset="0"/>
              <a:buChar char="•"/>
              <a:defRPr baseline="0"/>
            </a:lvl1pPr>
            <a:lvl2pPr marL="0" indent="0">
              <a:spcBef>
                <a:spcPts val="212"/>
              </a:spcBef>
              <a:buFontTx/>
              <a:buNone/>
              <a:defRPr/>
            </a:lvl2pPr>
            <a:lvl3pPr marL="0" indent="0">
              <a:spcBef>
                <a:spcPts val="212"/>
              </a:spcBef>
              <a:buFontTx/>
              <a:buNone/>
              <a:defRPr/>
            </a:lvl3pPr>
            <a:lvl4pPr marL="0" indent="0">
              <a:spcBef>
                <a:spcPts val="212"/>
              </a:spcBef>
              <a:buFontTx/>
              <a:buNone/>
              <a:defRPr/>
            </a:lvl4pPr>
            <a:lvl5pPr marL="0" indent="0">
              <a:spcBef>
                <a:spcPts val="212"/>
              </a:spcBef>
              <a:buFontTx/>
              <a:buNone/>
              <a:defRPr/>
            </a:lvl5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text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6320450" y="1836176"/>
            <a:ext cx="5070285" cy="4146515"/>
          </a:xfrm>
        </p:spPr>
        <p:txBody>
          <a:bodyPr lIns="57139" anchor="t" anchorCtr="0">
            <a:noAutofit/>
          </a:bodyPr>
          <a:lstStyle>
            <a:lvl1pPr marL="302354" indent="-302354">
              <a:lnSpc>
                <a:spcPts val="2540"/>
              </a:lnSpc>
              <a:spcBef>
                <a:spcPts val="212"/>
              </a:spcBef>
              <a:buFont typeface="Arial" charset="0"/>
              <a:buChar char="•"/>
              <a:defRPr baseline="0"/>
            </a:lvl1pPr>
            <a:lvl2pPr marL="0" indent="0">
              <a:spcBef>
                <a:spcPts val="212"/>
              </a:spcBef>
              <a:buFontTx/>
              <a:buNone/>
              <a:defRPr/>
            </a:lvl2pPr>
            <a:lvl3pPr marL="0" indent="0">
              <a:spcBef>
                <a:spcPts val="212"/>
              </a:spcBef>
              <a:buFontTx/>
              <a:buNone/>
              <a:defRPr/>
            </a:lvl3pPr>
            <a:lvl4pPr marL="0" indent="0">
              <a:spcBef>
                <a:spcPts val="212"/>
              </a:spcBef>
              <a:buFontTx/>
              <a:buNone/>
              <a:defRPr/>
            </a:lvl4pPr>
            <a:lvl5pPr marL="0" indent="0">
              <a:spcBef>
                <a:spcPts val="212"/>
              </a:spcBef>
              <a:buFontTx/>
              <a:buNone/>
              <a:defRPr/>
            </a:lvl5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text</a:t>
            </a:r>
          </a:p>
        </p:txBody>
      </p:sp>
      <p:sp>
        <p:nvSpPr>
          <p:cNvPr id="1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7" y="6365768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24447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2" y="6522769"/>
            <a:ext cx="3028188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6194074" y="733433"/>
            <a:ext cx="5196661" cy="5249257"/>
          </a:xfrm>
          <a:solidFill>
            <a:schemeClr val="tx2">
              <a:lumMod val="20000"/>
              <a:lumOff val="80000"/>
            </a:schemeClr>
          </a:solidFill>
        </p:spPr>
        <p:txBody>
          <a:bodyPr tIns="1428480" anchor="t" anchorCtr="0">
            <a:normAutofit/>
          </a:bodyPr>
          <a:lstStyle>
            <a:lvl1pPr algn="ctr">
              <a:buFontTx/>
              <a:buNone/>
              <a:defRPr sz="1333" baseline="0"/>
            </a:lvl1pPr>
          </a:lstStyle>
          <a:p>
            <a:r>
              <a:rPr lang="sv-SE" err="1"/>
              <a:t>Click</a:t>
            </a:r>
            <a:r>
              <a:rPr lang="sv-SE"/>
              <a:t> on the </a:t>
            </a:r>
            <a:r>
              <a:rPr lang="sv-SE" err="1"/>
              <a:t>icon</a:t>
            </a:r>
            <a:r>
              <a:rPr lang="sv-SE"/>
              <a:t> </a:t>
            </a:r>
            <a:r>
              <a:rPr lang="sv-SE" err="1"/>
              <a:t>below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picture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01267" y="724107"/>
            <a:ext cx="4888352" cy="11140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</a:t>
            </a:r>
            <a:r>
              <a:rPr lang="sv-SE" err="1"/>
              <a:t>headline</a:t>
            </a:r>
            <a:endParaRPr lang="sv-SE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801265" y="1836176"/>
            <a:ext cx="4888352" cy="4146515"/>
          </a:xfrm>
        </p:spPr>
        <p:txBody>
          <a:bodyPr lIns="57139" anchor="t" anchorCtr="0">
            <a:noAutofit/>
          </a:bodyPr>
          <a:lstStyle>
            <a:lvl1pPr marL="0">
              <a:lnSpc>
                <a:spcPts val="2540"/>
              </a:lnSpc>
              <a:spcBef>
                <a:spcPts val="212"/>
              </a:spcBef>
              <a:buFontTx/>
              <a:buNone/>
              <a:defRPr baseline="0"/>
            </a:lvl1pPr>
            <a:lvl2pPr marL="0" indent="0">
              <a:spcBef>
                <a:spcPts val="212"/>
              </a:spcBef>
              <a:buFontTx/>
              <a:buNone/>
              <a:defRPr/>
            </a:lvl2pPr>
            <a:lvl3pPr marL="0" indent="0">
              <a:spcBef>
                <a:spcPts val="212"/>
              </a:spcBef>
              <a:buFontTx/>
              <a:buNone/>
              <a:defRPr/>
            </a:lvl3pPr>
            <a:lvl4pPr marL="0" indent="0">
              <a:spcBef>
                <a:spcPts val="212"/>
              </a:spcBef>
              <a:buFontTx/>
              <a:buNone/>
              <a:defRPr/>
            </a:lvl4pPr>
            <a:lvl5pPr marL="0" indent="0">
              <a:spcBef>
                <a:spcPts val="212"/>
              </a:spcBef>
              <a:buFontTx/>
              <a:buNone/>
              <a:defRPr/>
            </a:lvl5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text</a:t>
            </a:r>
          </a:p>
        </p:txBody>
      </p:sp>
      <p:sp>
        <p:nvSpPr>
          <p:cNvPr id="1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7" y="6365768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24447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2" y="6522769"/>
            <a:ext cx="3028188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1428480" anchor="t" anchorCtr="0">
            <a:normAutofit/>
          </a:bodyPr>
          <a:lstStyle>
            <a:lvl1pPr algn="ctr">
              <a:buFontTx/>
              <a:buNone/>
              <a:defRPr sz="1333" baseline="0"/>
            </a:lvl1pPr>
          </a:lstStyle>
          <a:p>
            <a:r>
              <a:rPr lang="sv-SE" err="1"/>
              <a:t>Click</a:t>
            </a:r>
            <a:r>
              <a:rPr lang="sv-SE"/>
              <a:t> on the </a:t>
            </a:r>
            <a:r>
              <a:rPr lang="sv-SE" err="1"/>
              <a:t>icon</a:t>
            </a:r>
            <a:r>
              <a:rPr lang="sv-SE"/>
              <a:t> </a:t>
            </a:r>
            <a:r>
              <a:rPr lang="sv-SE" err="1"/>
              <a:t>below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picture</a:t>
            </a:r>
            <a:endParaRPr lang="sv-SE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6515845" y="1847454"/>
            <a:ext cx="4874891" cy="4135236"/>
          </a:xfrm>
        </p:spPr>
        <p:txBody>
          <a:bodyPr lIns="57139" anchor="t" anchorCtr="0">
            <a:noAutofit/>
          </a:bodyPr>
          <a:lstStyle>
            <a:lvl1pPr marL="0">
              <a:lnSpc>
                <a:spcPts val="2540"/>
              </a:lnSpc>
              <a:spcBef>
                <a:spcPts val="212"/>
              </a:spcBef>
              <a:buFontTx/>
              <a:buNone/>
              <a:defRPr baseline="0"/>
            </a:lvl1pPr>
            <a:lvl2pPr marL="0" indent="0">
              <a:spcBef>
                <a:spcPts val="212"/>
              </a:spcBef>
              <a:buFontTx/>
              <a:buNone/>
              <a:defRPr/>
            </a:lvl2pPr>
            <a:lvl3pPr marL="0" indent="0">
              <a:spcBef>
                <a:spcPts val="212"/>
              </a:spcBef>
              <a:buFontTx/>
              <a:buNone/>
              <a:defRPr/>
            </a:lvl3pPr>
            <a:lvl4pPr marL="0" indent="0">
              <a:spcBef>
                <a:spcPts val="212"/>
              </a:spcBef>
              <a:buFontTx/>
              <a:buNone/>
              <a:defRPr/>
            </a:lvl4pPr>
            <a:lvl5pPr marL="0" indent="0">
              <a:spcBef>
                <a:spcPts val="212"/>
              </a:spcBef>
              <a:buFontTx/>
              <a:buNone/>
              <a:defRPr/>
            </a:lvl5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text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6507423" y="724107"/>
            <a:ext cx="10589469" cy="11140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</a:t>
            </a:r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0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A44125C-5751-B04E-88DA-BA36DC919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6858000"/>
          </a:xfrm>
          <a:solidFill>
            <a:srgbClr val="9F8362"/>
          </a:solidFill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66080E2-4E02-4B48-AE46-A8AEE0A5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BFF8386-CF07-1946-876A-40ACB9EED4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E188E5F-8662-9340-9A2E-C2501E36B2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40BB04-CFD0-A74F-9F2E-298679D544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6B8F4F-3B17-8249-8A2B-031B89EA3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059" y="6172219"/>
            <a:ext cx="685676" cy="685781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4756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3434395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50" y="638220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74221" y="1600201"/>
            <a:ext cx="3434395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0243" y="1600201"/>
            <a:ext cx="3434395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27411" y="2616200"/>
            <a:ext cx="3434395" cy="7112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463432" y="2616200"/>
            <a:ext cx="3434395" cy="7112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8099453" y="2616200"/>
            <a:ext cx="3434395" cy="7112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827411" y="3429000"/>
            <a:ext cx="3434395" cy="20320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463432" y="3429000"/>
            <a:ext cx="3434395" cy="20320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8099453" y="3429000"/>
            <a:ext cx="3434395" cy="20320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15628" y="733049"/>
            <a:ext cx="9154659" cy="5249640"/>
          </a:xfrm>
        </p:spPr>
        <p:txBody>
          <a:bodyPr anchor="ctr" anchorCtr="0"/>
          <a:lstStyle>
            <a:lvl1pPr algn="l">
              <a:lnSpc>
                <a:spcPts val="2540"/>
              </a:lnSpc>
              <a:defRPr sz="1867" b="0" i="0" baseline="0">
                <a:solidFill>
                  <a:schemeClr val="tx1"/>
                </a:solidFill>
              </a:defRPr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text. </a:t>
            </a:r>
            <a:r>
              <a:rPr lang="sv-SE" err="1"/>
              <a:t>Doluptiusa</a:t>
            </a:r>
            <a:r>
              <a:rPr lang="sv-SE"/>
              <a:t> same </a:t>
            </a:r>
            <a:r>
              <a:rPr lang="sv-SE" err="1"/>
              <a:t>dusa</a:t>
            </a:r>
            <a:r>
              <a:rPr lang="sv-SE"/>
              <a:t> </a:t>
            </a:r>
            <a:r>
              <a:rPr lang="sv-SE" err="1"/>
              <a:t>sinciis</a:t>
            </a:r>
            <a:r>
              <a:rPr lang="sv-SE"/>
              <a:t> </a:t>
            </a:r>
            <a:r>
              <a:rPr lang="sv-SE" err="1"/>
              <a:t>doluptatur</a:t>
            </a:r>
            <a:r>
              <a:rPr lang="sv-SE"/>
              <a:t>, </a:t>
            </a:r>
            <a:r>
              <a:rPr lang="sv-SE" err="1"/>
              <a:t>odi</a:t>
            </a:r>
            <a:r>
              <a:rPr lang="sv-SE"/>
              <a:t> non rem id </a:t>
            </a:r>
            <a:r>
              <a:rPr lang="sv-SE" err="1"/>
              <a:t>moloreh</a:t>
            </a:r>
            <a:r>
              <a:rPr lang="sv-SE"/>
              <a:t> </a:t>
            </a:r>
            <a:r>
              <a:rPr lang="sv-SE" err="1"/>
              <a:t>enihillam</a:t>
            </a:r>
            <a:r>
              <a:rPr lang="sv-SE"/>
              <a:t>, </a:t>
            </a:r>
            <a:r>
              <a:rPr lang="sv-SE" err="1"/>
              <a:t>qui</a:t>
            </a:r>
            <a:r>
              <a:rPr lang="sv-SE"/>
              <a:t> sam </a:t>
            </a:r>
            <a:r>
              <a:rPr lang="sv-SE" err="1"/>
              <a:t>earunt</a:t>
            </a:r>
            <a:r>
              <a:rPr lang="sv-SE"/>
              <a:t> </a:t>
            </a:r>
            <a:r>
              <a:rPr lang="sv-SE" err="1"/>
              <a:t>ulla</a:t>
            </a:r>
            <a:r>
              <a:rPr lang="sv-SE"/>
              <a:t> </a:t>
            </a:r>
            <a:r>
              <a:rPr lang="sv-SE" err="1"/>
              <a:t>niendi</a:t>
            </a:r>
            <a:r>
              <a:rPr lang="sv-SE"/>
              <a:t> </a:t>
            </a:r>
            <a:r>
              <a:rPr lang="sv-SE" err="1"/>
              <a:t>conse</a:t>
            </a:r>
            <a:r>
              <a:rPr lang="sv-SE"/>
              <a:t> </a:t>
            </a:r>
            <a:r>
              <a:rPr lang="sv-SE" err="1"/>
              <a:t>odis</a:t>
            </a:r>
            <a:r>
              <a:rPr lang="sv-SE"/>
              <a:t> </a:t>
            </a:r>
            <a:r>
              <a:rPr lang="sv-SE" err="1"/>
              <a:t>sequis</a:t>
            </a:r>
            <a:r>
              <a:rPr lang="sv-SE"/>
              <a:t> et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doluptius</a:t>
            </a:r>
            <a:r>
              <a:rPr lang="sv-SE"/>
              <a:t> </a:t>
            </a:r>
            <a:r>
              <a:rPr lang="sv-SE" err="1"/>
              <a:t>dolorestiate</a:t>
            </a:r>
            <a:r>
              <a:rPr lang="sv-SE"/>
              <a:t> </a:t>
            </a:r>
            <a:r>
              <a:rPr lang="sv-SE" err="1"/>
              <a:t>volestore</a:t>
            </a:r>
            <a:r>
              <a:rPr lang="sv-SE"/>
              <a:t> nos </a:t>
            </a:r>
            <a:r>
              <a:rPr lang="sv-SE" err="1"/>
              <a:t>elicae</a:t>
            </a:r>
            <a:r>
              <a:rPr lang="sv-SE"/>
              <a:t>. </a:t>
            </a:r>
            <a:r>
              <a:rPr lang="sv-SE" err="1"/>
              <a:t>Quas</a:t>
            </a:r>
            <a:r>
              <a:rPr lang="sv-SE"/>
              <a:t> andel </a:t>
            </a:r>
            <a:r>
              <a:rPr lang="sv-SE" err="1"/>
              <a:t>ipienim</a:t>
            </a:r>
            <a:r>
              <a:rPr lang="sv-SE"/>
              <a:t> et, serum </a:t>
            </a:r>
            <a:r>
              <a:rPr lang="sv-SE" err="1"/>
              <a:t>fugia</a:t>
            </a:r>
            <a:r>
              <a:rPr lang="sv-SE"/>
              <a:t> dem a </a:t>
            </a:r>
            <a:r>
              <a:rPr lang="sv-SE" err="1"/>
              <a:t>peliqui</a:t>
            </a:r>
            <a:r>
              <a:rPr lang="sv-SE"/>
              <a:t> </a:t>
            </a:r>
            <a:r>
              <a:rPr lang="sv-SE" err="1"/>
              <a:t>ipici</a:t>
            </a:r>
            <a:r>
              <a:rPr lang="sv-SE"/>
              <a:t> </a:t>
            </a:r>
            <a:r>
              <a:rPr lang="sv-SE" err="1"/>
              <a:t>ditatur</a:t>
            </a:r>
            <a:r>
              <a:rPr lang="sv-SE"/>
              <a:t>?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sedisqui</a:t>
            </a:r>
            <a:r>
              <a:rPr lang="sv-SE"/>
              <a:t> </a:t>
            </a:r>
            <a:r>
              <a:rPr lang="sv-SE" err="1"/>
              <a:t>ium</a:t>
            </a:r>
            <a:r>
              <a:rPr lang="sv-SE"/>
              <a:t> sus </a:t>
            </a:r>
            <a:r>
              <a:rPr lang="sv-SE" err="1"/>
              <a:t>apienim</a:t>
            </a:r>
            <a:r>
              <a:rPr lang="sv-SE"/>
              <a:t> </a:t>
            </a:r>
            <a:r>
              <a:rPr lang="sv-SE" err="1"/>
              <a:t>im</a:t>
            </a:r>
            <a:r>
              <a:rPr lang="sv-SE"/>
              <a:t> fuga </a:t>
            </a:r>
            <a:r>
              <a:rPr lang="sv-SE" err="1"/>
              <a:t>sitistem</a:t>
            </a:r>
            <a:r>
              <a:rPr lang="sv-SE"/>
              <a:t> </a:t>
            </a:r>
            <a:r>
              <a:rPr lang="sv-SE" err="1"/>
              <a:t>venemqui</a:t>
            </a:r>
            <a:r>
              <a:rPr lang="sv-SE"/>
              <a:t> </a:t>
            </a:r>
            <a:r>
              <a:rPr lang="sv-SE" err="1"/>
              <a:t>doloristis</a:t>
            </a:r>
            <a:r>
              <a:rPr lang="sv-SE"/>
              <a:t> </a:t>
            </a:r>
            <a:r>
              <a:rPr lang="sv-SE" err="1"/>
              <a:t>molume</a:t>
            </a:r>
            <a:r>
              <a:rPr lang="sv-SE"/>
              <a:t> </a:t>
            </a:r>
            <a:r>
              <a:rPr lang="sv-SE" err="1"/>
              <a:t>volor</a:t>
            </a:r>
            <a:r>
              <a:rPr lang="sv-SE"/>
              <a:t> </a:t>
            </a:r>
            <a:r>
              <a:rPr lang="sv-SE" err="1"/>
              <a:t>acea</a:t>
            </a:r>
            <a:r>
              <a:rPr lang="sv-SE"/>
              <a:t> </a:t>
            </a:r>
            <a:r>
              <a:rPr lang="sv-SE" err="1"/>
              <a:t>cus</a:t>
            </a:r>
            <a:r>
              <a:rPr lang="sv-SE"/>
              <a:t> </a:t>
            </a:r>
            <a:r>
              <a:rPr lang="sv-SE" err="1"/>
              <a:t>adit</a:t>
            </a:r>
            <a:r>
              <a:rPr lang="sv-SE"/>
              <a:t> </a:t>
            </a:r>
            <a:r>
              <a:rPr lang="sv-SE" err="1"/>
              <a:t>doluptam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 </a:t>
            </a:r>
            <a:r>
              <a:rPr lang="sv-SE" err="1"/>
              <a:t>sequia</a:t>
            </a:r>
            <a:r>
              <a:rPr lang="sv-SE"/>
              <a:t> </a:t>
            </a:r>
            <a:r>
              <a:rPr lang="sv-SE" err="1"/>
              <a:t>veruptatem</a:t>
            </a:r>
            <a:r>
              <a:rPr lang="sv-SE"/>
              <a:t> </a:t>
            </a:r>
            <a:r>
              <a:rPr lang="sv-SE" err="1"/>
              <a:t>quos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mod </a:t>
            </a:r>
            <a:r>
              <a:rPr lang="sv-SE" err="1"/>
              <a:t>quias</a:t>
            </a:r>
            <a:r>
              <a:rPr lang="sv-SE"/>
              <a:t> </a:t>
            </a:r>
            <a:r>
              <a:rPr lang="sv-SE" err="1"/>
              <a:t>remque</a:t>
            </a:r>
            <a:r>
              <a:rPr lang="sv-SE"/>
              <a:t> </a:t>
            </a:r>
            <a:r>
              <a:rPr lang="sv-SE" err="1"/>
              <a:t>nitio</a:t>
            </a:r>
            <a:r>
              <a:rPr lang="sv-SE"/>
              <a:t> minus </a:t>
            </a:r>
            <a:r>
              <a:rPr lang="sv-SE" err="1"/>
              <a:t>ma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dundam</a:t>
            </a:r>
            <a:r>
              <a:rPr lang="sv-SE"/>
              <a:t>, </a:t>
            </a:r>
            <a:r>
              <a:rPr lang="sv-SE" err="1"/>
              <a:t>aligent</a:t>
            </a:r>
            <a:r>
              <a:rPr lang="sv-SE"/>
              <a:t> </a:t>
            </a:r>
            <a:r>
              <a:rPr lang="sv-SE" err="1"/>
              <a:t>omnia</a:t>
            </a:r>
            <a:r>
              <a:rPr lang="sv-SE"/>
              <a:t> </a:t>
            </a:r>
            <a:r>
              <a:rPr lang="sv-SE" err="1"/>
              <a:t>eossinus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vollessit</a:t>
            </a:r>
            <a:r>
              <a:rPr lang="sv-SE"/>
              <a:t> </a:t>
            </a:r>
            <a:r>
              <a:rPr lang="sv-SE" err="1"/>
              <a:t>omnis</a:t>
            </a:r>
            <a:r>
              <a:rPr lang="sv-SE"/>
              <a:t> </a:t>
            </a:r>
            <a:r>
              <a:rPr lang="sv-SE" err="1"/>
              <a:t>moluptatem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ommolliae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rumque</a:t>
            </a:r>
            <a:r>
              <a:rPr lang="sv-SE"/>
              <a:t> </a:t>
            </a:r>
            <a:r>
              <a:rPr lang="sv-SE" err="1"/>
              <a:t>preprepe</a:t>
            </a:r>
            <a:r>
              <a:rPr lang="sv-SE"/>
              <a:t> </a:t>
            </a:r>
            <a:r>
              <a:rPr lang="sv-SE" err="1"/>
              <a:t>officia</a:t>
            </a:r>
            <a:r>
              <a:rPr lang="sv-SE"/>
              <a:t> </a:t>
            </a:r>
            <a:r>
              <a:rPr lang="sv-SE" err="1"/>
              <a:t>voluptae</a:t>
            </a:r>
            <a:r>
              <a:rPr lang="sv-SE"/>
              <a:t> </a:t>
            </a:r>
            <a:r>
              <a:rPr lang="sv-SE" err="1"/>
              <a:t>reratur</a:t>
            </a:r>
            <a:r>
              <a:rPr lang="sv-SE"/>
              <a:t>?</a:t>
            </a: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801265" y="6235881"/>
            <a:ext cx="2506264" cy="2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8377" rIns="96756" bIns="48377"/>
          <a:lstStyle/>
          <a:p>
            <a:pPr>
              <a:spcBef>
                <a:spcPct val="0"/>
              </a:spcBef>
            </a:pPr>
            <a:r>
              <a:rPr lang="sv-SE" sz="800" b="1" baseline="0">
                <a:solidFill>
                  <a:srgbClr val="877D77"/>
                </a:solidFill>
                <a:latin typeface="Arial" charset="0"/>
              </a:rPr>
              <a:t>Volvo Group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7" y="6365768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24447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2" y="6522769"/>
            <a:ext cx="3028188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01266" y="733049"/>
            <a:ext cx="10589469" cy="5249640"/>
          </a:xfrm>
        </p:spPr>
        <p:txBody>
          <a:bodyPr anchor="ctr" anchorCtr="0"/>
          <a:lstStyle>
            <a:lvl1pPr algn="ctr">
              <a:lnSpc>
                <a:spcPts val="2540"/>
              </a:lnSpc>
              <a:defRPr sz="2533" b="1" i="0" baseline="0">
                <a:solidFill>
                  <a:schemeClr val="tx1"/>
                </a:solidFill>
              </a:defRPr>
            </a:lvl1pPr>
          </a:lstStyle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</a:t>
            </a:r>
            <a:r>
              <a:rPr lang="sv-SE" err="1"/>
              <a:t>chapter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801265" y="6235881"/>
            <a:ext cx="2506264" cy="2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8377" rIns="96756" bIns="48377"/>
          <a:lstStyle/>
          <a:p>
            <a:pPr>
              <a:spcBef>
                <a:spcPct val="0"/>
              </a:spcBef>
            </a:pPr>
            <a:r>
              <a:rPr lang="sv-SE" sz="800" b="1" baseline="0">
                <a:solidFill>
                  <a:srgbClr val="877D77"/>
                </a:solidFill>
                <a:latin typeface="Arial" charset="0"/>
              </a:rPr>
              <a:t>Volvo Group</a:t>
            </a:r>
          </a:p>
        </p:txBody>
      </p:sp>
      <p:sp>
        <p:nvSpPr>
          <p:cNvPr id="2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7" y="6365768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1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24447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2" y="6522769"/>
            <a:ext cx="3028188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801265" y="6235881"/>
            <a:ext cx="2506264" cy="2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8377" rIns="96756" bIns="48377"/>
          <a:lstStyle/>
          <a:p>
            <a:pPr>
              <a:spcBef>
                <a:spcPct val="0"/>
              </a:spcBef>
            </a:pPr>
            <a:r>
              <a:rPr lang="sv-SE" sz="800" b="1" baseline="0">
                <a:solidFill>
                  <a:srgbClr val="877D77"/>
                </a:solidFill>
                <a:latin typeface="Arial" charset="0"/>
              </a:rPr>
              <a:t>Volvo Group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7" y="6365768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24447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2" y="6522769"/>
            <a:ext cx="3028188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4467" y="281077"/>
            <a:ext cx="7318340" cy="1470025"/>
          </a:xfrm>
        </p:spPr>
        <p:txBody>
          <a:bodyPr rIns="0" anchor="b"/>
          <a:lstStyle>
            <a:lvl1pPr algn="ctr">
              <a:lnSpc>
                <a:spcPct val="85000"/>
              </a:lnSpc>
              <a:defRPr sz="4400"/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4467" y="1879969"/>
            <a:ext cx="7318340" cy="760490"/>
          </a:xfrm>
        </p:spPr>
        <p:txBody>
          <a:bodyPr rIns="0" bIns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0493" y="6501093"/>
            <a:ext cx="1011833" cy="19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3BA89-AE67-4110-806C-653FD7381A43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24" y="6501093"/>
            <a:ext cx="6463403" cy="19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8692" y="6501093"/>
            <a:ext cx="469680" cy="19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37765" y="3504805"/>
            <a:ext cx="10176762" cy="981219"/>
          </a:xfrm>
        </p:spPr>
        <p:txBody>
          <a:bodyPr rIns="91440" bIns="91440" anchor="t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>
                <a:solidFill>
                  <a:schemeClr val="tx2"/>
                </a:solidFill>
              </a:defRPr>
            </a:lvl1pPr>
            <a:lvl2pPr marL="60958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59E0-EF2A-4B91-9EF0-07649304B468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37765" y="2231136"/>
            <a:ext cx="10172725" cy="1197864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3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45BA-8E2E-4492-9D80-7B4EFBBA6158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23A9-19E8-4E78-AA21-40ABDD93B20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AD90-ECDD-4C58-BD4C-A95E7CB8633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9706" y="1316183"/>
            <a:ext cx="5362150" cy="5064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Add left column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02851" y="1316183"/>
            <a:ext cx="5362150" cy="5064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Add right column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B47-2161-4933-964B-C1040D547214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C24F7-C4E0-4B84-8A30-03D6A9BD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2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9706" y="1891625"/>
            <a:ext cx="5362150" cy="44886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Add bullet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702847" y="1891626"/>
            <a:ext cx="5362150" cy="44886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Add bullet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706" y="1316183"/>
            <a:ext cx="5362150" cy="454601"/>
          </a:xfrm>
        </p:spPr>
        <p:txBody>
          <a:bodyPr rIns="91440" bIns="0" anchor="b"/>
          <a:lstStyle>
            <a:lvl1pPr marL="0" indent="0" algn="l">
              <a:spcBef>
                <a:spcPts val="0"/>
              </a:spcBef>
              <a:buNone/>
              <a:defRPr sz="28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/>
              <a:t>Add column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702850" y="1316183"/>
            <a:ext cx="5362151" cy="454601"/>
          </a:xfrm>
        </p:spPr>
        <p:txBody>
          <a:bodyPr rIns="91440" bIns="0" anchor="b"/>
          <a:lstStyle>
            <a:lvl1pPr marL="0" indent="0" algn="l">
              <a:spcBef>
                <a:spcPts val="0"/>
              </a:spcBef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8690-F89E-47A5-B3F0-5F7ECE0E9CC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9070E2-CD50-43D5-9788-293077E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36" y="143718"/>
            <a:ext cx="11284165" cy="8856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4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E81E-5280-44F2-9564-82F1297D4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3687736"/>
            <a:ext cx="3530600" cy="2170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821028" y="1680336"/>
            <a:ext cx="10845800" cy="18502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4495800" y="3687736"/>
            <a:ext cx="3530600" cy="2170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8128000" y="3696680"/>
            <a:ext cx="3530600" cy="2170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72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24066" y="1316182"/>
            <a:ext cx="7140935" cy="50640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9504" y="1316183"/>
            <a:ext cx="3636883" cy="5064068"/>
          </a:xfr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/>
              <a:t>Add sub-title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3278-BBED-462C-B123-9565A52D52AD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3BB208B-5533-411B-9DD9-E0001CA9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5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9707" y="1316184"/>
            <a:ext cx="7015594" cy="5064069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3751"/>
            </a:lvl2pPr>
            <a:lvl3pPr marL="1219170" indent="0">
              <a:buNone/>
              <a:defRPr sz="31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34797" y="1316184"/>
            <a:ext cx="3830204" cy="5064069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/>
              <a:t>Add description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D3F-0DBE-4C17-97AD-BCFD29785D7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59489A-6D8A-4B64-8B09-F6F80FA2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5488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878" y="290387"/>
            <a:ext cx="2743200" cy="1024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6340365" cy="94487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369"/>
            <a:ext cx="6340365" cy="471506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4" y="639945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1229" y="1599400"/>
            <a:ext cx="4120055" cy="9448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prstClr val="white"/>
                </a:solidFill>
              </a:rPr>
              <a:t>Click to edit Master 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prstClr val="white"/>
                </a:solidFill>
              </a:rPr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238796" y="3279229"/>
            <a:ext cx="3344917" cy="2897204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</a:defRPr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400"/>
            </a:lvl4pPr>
            <a:lvl5pPr marL="2438339" indent="0" algn="ctr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37682" y="0"/>
            <a:ext cx="4699588" cy="6858000"/>
          </a:xfrm>
          <a:prstGeom prst="rect">
            <a:avLst/>
          </a:prstGeom>
          <a:gradFill flip="none" rotWithShape="1">
            <a:gsLst>
              <a:gs pos="0">
                <a:srgbClr val="26B313">
                  <a:shade val="30000"/>
                  <a:satMod val="115000"/>
                </a:srgbClr>
              </a:gs>
              <a:gs pos="50000">
                <a:srgbClr val="26B313">
                  <a:shade val="67500"/>
                  <a:satMod val="115000"/>
                </a:srgbClr>
              </a:gs>
              <a:gs pos="100000">
                <a:srgbClr val="26B31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8238067" y="1397000"/>
            <a:ext cx="3445933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8331200" y="3278717"/>
            <a:ext cx="3352800" cy="248708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5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2A87-FE7F-470D-BEB1-08A1B4F50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B63CC-2FDF-4E42-9526-AF5029293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87E32-94CD-45EF-8FBE-6D7812A9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8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A2FF-B72C-4391-A6A1-A9C07147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0" y="136525"/>
            <a:ext cx="7135907" cy="1006476"/>
          </a:xfrm>
        </p:spPr>
        <p:txBody>
          <a:bodyPr>
            <a:normAutofit/>
          </a:bodyPr>
          <a:lstStyle>
            <a:lvl1pPr>
              <a:defRPr sz="4000" b="1" i="1" cap="small" baseline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D2723-C044-4916-8271-35CD1E361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D9F44-AC90-4702-94B6-15C8C9E5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ACE-C0CB-425B-BAD7-3FE6059C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 cap="small" baseline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CD8F6-2DA4-49CE-9F29-CF328F5CA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B7A69-27F5-40D4-A8CF-F01E0DD9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ABD7-3EF3-4F0C-A4CD-0454DCF6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8B5E0-79AF-48C5-A298-6FE1FAFCC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2E3D7-B3A1-41D3-BC30-8033405A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902A49-BA11-4C60-8664-BD9C9EFA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0" y="136525"/>
            <a:ext cx="7135907" cy="1006476"/>
          </a:xfrm>
        </p:spPr>
        <p:txBody>
          <a:bodyPr>
            <a:normAutofit/>
          </a:bodyPr>
          <a:lstStyle>
            <a:lvl1pPr>
              <a:defRPr sz="4000" b="1" i="1" cap="small" baseline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57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BE2-7DAC-4676-BF83-1FEA17E3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514C5-9082-4BFA-A391-6E9D0AF4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DBFB8-E6E8-40AA-A8B8-E1590492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365A-8D64-4F19-8E0E-DEF4053E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01D90-B678-49F5-A9D4-BF5735DC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5A455B-CBEF-4A42-A8AE-9EC924FD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0" y="136525"/>
            <a:ext cx="7135907" cy="1006476"/>
          </a:xfrm>
        </p:spPr>
        <p:txBody>
          <a:bodyPr>
            <a:normAutofit/>
          </a:bodyPr>
          <a:lstStyle>
            <a:lvl1pPr>
              <a:defRPr sz="4000" b="1" i="1" cap="small" baseline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2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DB45E-3732-4156-B648-5A673054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A69B6A-B941-430E-8602-31C9EBA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0" y="136525"/>
            <a:ext cx="7135907" cy="1006476"/>
          </a:xfrm>
        </p:spPr>
        <p:txBody>
          <a:bodyPr>
            <a:normAutofit/>
          </a:bodyPr>
          <a:lstStyle>
            <a:lvl1pPr>
              <a:defRPr sz="4000" b="1" i="1" cap="small" baseline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4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421D7-5B96-4630-8B0F-B0EB4FA2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AA39-8180-4DB5-A768-8363609A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5729"/>
            <a:ext cx="3932237" cy="9143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0ED51-CFE8-4922-AB39-7CA339A0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65729"/>
            <a:ext cx="6172200" cy="47333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E7ABD-C444-44D8-A4FE-79468D41E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0128"/>
            <a:ext cx="3932237" cy="375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FBEBC-45E8-41F1-9227-9FE53A9F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1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8A579-2670-4503-A02B-84F8E58D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747AE4-003C-4DB5-BA0A-AC81B1E3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5729"/>
            <a:ext cx="3932237" cy="9143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CE8B-FBB7-4CB8-8A61-526F46B56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65729"/>
            <a:ext cx="6172200" cy="47199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942426-4682-4610-A766-DEA5AF64B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0128"/>
            <a:ext cx="3932237" cy="37465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7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6340365" cy="94487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369"/>
            <a:ext cx="6340365" cy="471506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4" y="6399457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1229" y="1599400"/>
            <a:ext cx="4120055" cy="9448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prstClr val="white"/>
                </a:solidFill>
              </a:rPr>
              <a:t>Click to edit Master 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prstClr val="white"/>
                </a:solidFill>
              </a:rPr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238796" y="3279229"/>
            <a:ext cx="3344917" cy="2897204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</a:defRPr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400"/>
            </a:lvl4pPr>
            <a:lvl5pPr marL="2438339" indent="0" algn="ctr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37682" y="0"/>
            <a:ext cx="4699588" cy="6858000"/>
          </a:xfrm>
          <a:prstGeom prst="rect">
            <a:avLst/>
          </a:prstGeom>
          <a:gradFill flip="none" rotWithShape="1">
            <a:gsLst>
              <a:gs pos="0">
                <a:srgbClr val="0066ED">
                  <a:shade val="30000"/>
                  <a:satMod val="115000"/>
                </a:srgbClr>
              </a:gs>
              <a:gs pos="50000">
                <a:srgbClr val="0066ED">
                  <a:shade val="67500"/>
                  <a:satMod val="115000"/>
                </a:srgbClr>
              </a:gs>
              <a:gs pos="100000">
                <a:srgbClr val="0066E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58" y="6173057"/>
            <a:ext cx="1505981" cy="60239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238067" y="1397000"/>
            <a:ext cx="3445933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8331200" y="3278717"/>
            <a:ext cx="3352800" cy="248708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4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2E899-3AE9-49D3-8FFB-E83888B53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2055-5833-4667-B876-97C64735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0EEE4B-C7AB-45E3-B969-16F666DF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0" y="136525"/>
            <a:ext cx="7135907" cy="1006476"/>
          </a:xfrm>
        </p:spPr>
        <p:txBody>
          <a:bodyPr>
            <a:normAutofit/>
          </a:bodyPr>
          <a:lstStyle>
            <a:lvl1pPr>
              <a:defRPr sz="4000" b="1" i="1" cap="small" baseline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4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70FB2-AE93-4F72-9294-A56C54373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65729"/>
            <a:ext cx="2628900" cy="47112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670B6-7911-4BB7-9A8D-C33711671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65729"/>
            <a:ext cx="7734300" cy="47112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32C7B-C370-40C5-92C7-B3221A44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6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7486732Large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67000"/>
            <a:ext cx="12192000" cy="4191000"/>
          </a:xfrm>
          <a:prstGeom prst="rect">
            <a:avLst/>
          </a:prstGeom>
          <a:gradFill rotWithShape="1">
            <a:gsLst>
              <a:gs pos="0">
                <a:srgbClr val="9BC1FF">
                  <a:alpha val="0"/>
                </a:srgbClr>
              </a:gs>
              <a:gs pos="87000">
                <a:srgbClr val="FFFFFF">
                  <a:alpha val="87000"/>
                </a:srgbClr>
              </a:gs>
              <a:gs pos="100000">
                <a:srgbClr val="FFFFFF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191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87000">
                <a:srgbClr val="FFFFFF">
                  <a:alpha val="87000"/>
                </a:srgbClr>
              </a:gs>
              <a:gs pos="100000">
                <a:srgbClr val="FFFFFF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895600"/>
            <a:ext cx="12192000" cy="228600"/>
          </a:xfrm>
          <a:prstGeom prst="rect">
            <a:avLst/>
          </a:prstGeom>
          <a:gradFill rotWithShape="1">
            <a:gsLst>
              <a:gs pos="0">
                <a:srgbClr val="FF8B00"/>
              </a:gs>
              <a:gs pos="21001">
                <a:srgbClr val="FF8B00"/>
              </a:gs>
              <a:gs pos="100000">
                <a:srgbClr val="FBBC0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3124200"/>
            <a:ext cx="12192000" cy="1905000"/>
          </a:xfrm>
          <a:prstGeom prst="rect">
            <a:avLst/>
          </a:prstGeom>
          <a:gradFill flip="none" rotWithShape="1">
            <a:gsLst>
              <a:gs pos="0">
                <a:srgbClr val="3266FE"/>
              </a:gs>
              <a:gs pos="100000">
                <a:srgbClr val="3366FF"/>
              </a:gs>
              <a:gs pos="45000">
                <a:srgbClr val="0058AD"/>
              </a:gs>
              <a:gs pos="56000">
                <a:srgbClr val="0058AD"/>
              </a:gs>
            </a:gsLst>
            <a:lin ang="54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029200"/>
            <a:ext cx="12192000" cy="228600"/>
          </a:xfrm>
          <a:prstGeom prst="rect">
            <a:avLst/>
          </a:prstGeom>
          <a:gradFill rotWithShape="1">
            <a:gsLst>
              <a:gs pos="0">
                <a:srgbClr val="FBBC00"/>
              </a:gs>
              <a:gs pos="78999">
                <a:srgbClr val="FF8B00"/>
              </a:gs>
              <a:gs pos="100000">
                <a:srgbClr val="FF8B0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5005389"/>
            <a:ext cx="12192000" cy="47625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invGray">
          <a:xfrm>
            <a:off x="0" y="3124200"/>
            <a:ext cx="12192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62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pic>
        <p:nvPicPr>
          <p:cNvPr id="12" name="Picture 19" descr="OCTA Logo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3667" y="5943600"/>
            <a:ext cx="6688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28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AAB5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3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7486732Large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ltGray">
          <a:xfrm>
            <a:off x="0" y="0"/>
            <a:ext cx="12192000" cy="990600"/>
          </a:xfrm>
          <a:prstGeom prst="rect">
            <a:avLst/>
          </a:prstGeom>
          <a:gradFill flip="none" rotWithShape="1">
            <a:gsLst>
              <a:gs pos="100000">
                <a:srgbClr val="3366FF"/>
              </a:gs>
              <a:gs pos="45000">
                <a:srgbClr val="0058AD"/>
              </a:gs>
              <a:gs pos="56000">
                <a:srgbClr val="0058AD"/>
              </a:gs>
            </a:gsLst>
            <a:lin ang="54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90600"/>
            <a:ext cx="12192000" cy="228600"/>
          </a:xfrm>
          <a:prstGeom prst="rect">
            <a:avLst/>
          </a:prstGeom>
          <a:gradFill rotWithShape="1">
            <a:gsLst>
              <a:gs pos="0">
                <a:srgbClr val="FBBC00"/>
              </a:gs>
              <a:gs pos="78999">
                <a:srgbClr val="FF8B00"/>
              </a:gs>
              <a:gs pos="100000">
                <a:srgbClr val="FF8B0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invGray">
          <a:xfrm>
            <a:off x="0" y="966789"/>
            <a:ext cx="12192000" cy="47625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19200"/>
            <a:ext cx="12192000" cy="5638800"/>
          </a:xfrm>
          <a:prstGeom prst="rect">
            <a:avLst/>
          </a:prstGeom>
          <a:gradFill rotWithShape="1">
            <a:gsLst>
              <a:gs pos="0">
                <a:schemeClr val="bg1">
                  <a:alpha val="76999"/>
                </a:schemeClr>
              </a:gs>
              <a:gs pos="100000">
                <a:schemeClr val="bg1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pitchFamily="-10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913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-108" charset="0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-108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595959"/>
                </a:solidFill>
                <a:latin typeface="Calibri" pitchFamily="-108" charset="0"/>
              </a:defRPr>
            </a:lvl1pPr>
          </a:lstStyle>
          <a:p>
            <a:fld id="{39A23BC0-31C1-48EF-9906-C350F77291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304801"/>
            <a:ext cx="10892367" cy="715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62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29100"/>
            <a:ext cx="5384800" cy="262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9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304801"/>
            <a:ext cx="10892367" cy="715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3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38200" y="1498600"/>
            <a:ext cx="99314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5"/>
            <a:ext cx="5156200" cy="3939116"/>
          </a:xfrm>
        </p:spPr>
        <p:txBody>
          <a:bodyPr>
            <a:normAutofit/>
          </a:bodyPr>
          <a:lstStyle>
            <a:lvl1pPr marL="380990" indent="-380990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lnSpc>
                <a:spcPct val="120000"/>
              </a:lnSpc>
              <a:buFont typeface="Calibri" panose="020F0502020204030204" pitchFamily="34" charset="0"/>
              <a:buChar char="ꟷ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lnSpc>
                <a:spcPct val="120000"/>
              </a:lnSpc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5"/>
            <a:ext cx="5156200" cy="3939116"/>
          </a:xfrm>
        </p:spPr>
        <p:txBody>
          <a:bodyPr>
            <a:normAutofit/>
          </a:bodyPr>
          <a:lstStyle>
            <a:lvl1pPr marL="380990" indent="-380990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1pPr>
            <a:lvl2pPr marL="990575" indent="-380990">
              <a:lnSpc>
                <a:spcPct val="120000"/>
              </a:lnSpc>
              <a:buFont typeface="Calibri" panose="020F0502020204030204" pitchFamily="34" charset="0"/>
              <a:buChar char="ꟷ"/>
              <a:defRPr sz="2133"/>
            </a:lvl2pPr>
            <a:lvl3pPr marL="1219170" indent="0">
              <a:lnSpc>
                <a:spcPct val="120000"/>
              </a:lnSpc>
              <a:buFontTx/>
              <a:buNone/>
              <a:defRPr sz="1867"/>
            </a:lvl3pPr>
            <a:lvl4pPr marL="1828754" indent="0">
              <a:lnSpc>
                <a:spcPct val="120000"/>
              </a:lnSpc>
              <a:buFontTx/>
              <a:buNone/>
              <a:defRPr sz="1867"/>
            </a:lvl4pPr>
            <a:lvl5pPr marL="2438339" indent="0">
              <a:lnSpc>
                <a:spcPct val="120000"/>
              </a:lnSpc>
              <a:buFontTx/>
              <a:buNone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8393" y="6389754"/>
            <a:ext cx="501041" cy="366183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E81E-5280-44F2-9564-82F1297D495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046"/>
            <a:ext cx="4261248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0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94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1369"/>
            <a:ext cx="10515600" cy="471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393" y="6389754"/>
            <a:ext cx="50104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44E03D-FC00-41BB-946B-09CB54CEBE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ＭＳ Ｐゴシック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43" y="6339650"/>
            <a:ext cx="1162572" cy="37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43" y="6339650"/>
            <a:ext cx="1162572" cy="37015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1200" y="6477000"/>
            <a:ext cx="8534400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933" dirty="0">
                <a:solidFill>
                  <a:prstClr val="white">
                    <a:lumMod val="6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2017 Iteris, Inc. 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4232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SzPct val="85000"/>
        <a:buFont typeface="Calibri" panose="020F0502020204030204" pitchFamily="34" charset="0"/>
        <a:buChar char="ꟷ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SzPct val="50000"/>
        <a:buFont typeface="Courier New" panose="02070309020205020404" pitchFamily="49" charset="0"/>
        <a:buChar char="o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94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1369"/>
            <a:ext cx="10515600" cy="471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393" y="6389754"/>
            <a:ext cx="50104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43" y="6339650"/>
            <a:ext cx="1162572" cy="37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43" y="6339650"/>
            <a:ext cx="1162572" cy="37015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1200" y="6477000"/>
            <a:ext cx="8534400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33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2017 Iteris, Inc. 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2766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SzPct val="85000"/>
        <a:buFont typeface="Calibri" panose="020F0502020204030204" pitchFamily="34" charset="0"/>
        <a:buChar char="ꟷ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SzPct val="50000"/>
        <a:buFont typeface="Courier New" panose="02070309020205020404" pitchFamily="49" charset="0"/>
        <a:buChar char="o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01265" y="6235881"/>
            <a:ext cx="2506264" cy="2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8377" rIns="96756" bIns="48377"/>
          <a:lstStyle/>
          <a:p>
            <a:pPr>
              <a:spcBef>
                <a:spcPct val="0"/>
              </a:spcBef>
            </a:pPr>
            <a:r>
              <a:rPr lang="sv-SE" sz="800" b="1" baseline="0">
                <a:solidFill>
                  <a:srgbClr val="877D77"/>
                </a:solidFill>
                <a:latin typeface="Arial" charset="0"/>
              </a:rPr>
              <a:t>Volvo Group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66" y="733051"/>
            <a:ext cx="10589469" cy="1143000"/>
          </a:xfrm>
          <a:prstGeom prst="rect">
            <a:avLst/>
          </a:prstGeom>
        </p:spPr>
        <p:txBody>
          <a:bodyPr vert="horz" lIns="0" tIns="36283" rIns="72567" bIns="36283" rtlCol="0" anchor="t" anchorCtr="0">
            <a:noAutofit/>
          </a:bodyPr>
          <a:lstStyle/>
          <a:p>
            <a:r>
              <a:rPr lang="en-US" noProof="0"/>
              <a:t>Click to edit Master title style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266" y="1876051"/>
            <a:ext cx="10589469" cy="4220884"/>
          </a:xfrm>
          <a:prstGeom prst="rect">
            <a:avLst/>
          </a:prstGeom>
        </p:spPr>
        <p:txBody>
          <a:bodyPr vert="horz" lIns="0" tIns="36283" rIns="72567" bIns="36283" rtlCol="0">
            <a:normAutofit/>
          </a:bodyPr>
          <a:lstStyle/>
          <a:p>
            <a:pPr marL="248602" lvl="0" indent="-248602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marL="910421" lvl="2" indent="-220046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267" y="6365768"/>
            <a:ext cx="8528351" cy="2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266" y="6524447"/>
            <a:ext cx="540897" cy="2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1502" y="6522769"/>
            <a:ext cx="3028188" cy="2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283" rIns="72567" bIns="3628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rgbClr val="877D77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059" y="6172219"/>
            <a:ext cx="685676" cy="685781"/>
          </a:xfrm>
          <a:prstGeom prst="rect">
            <a:avLst/>
          </a:prstGeom>
          <a:ln w="12700">
            <a:noFill/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885C80-0970-3541-A9F3-AA3E454630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831" y="2"/>
            <a:ext cx="2862884" cy="30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67533" rtl="0" eaLnBrk="1" latinLnBrk="0" hangingPunct="1">
        <a:lnSpc>
          <a:spcPts val="3597"/>
        </a:lnSpc>
        <a:spcBef>
          <a:spcPct val="0"/>
        </a:spcBef>
        <a:buNone/>
        <a:defRPr lang="en-US" sz="2933" b="1" kern="1200" baseline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2824" indent="0" algn="l" defTabSz="967533" rtl="0" eaLnBrk="1" latinLnBrk="0" hangingPunct="1">
        <a:spcBef>
          <a:spcPts val="1904"/>
        </a:spcBef>
        <a:buFont typeface="Symbol" pitchFamily="18" charset="2"/>
        <a:buChar char=""/>
        <a:defRPr lang="en-US" sz="1867" kern="1200" baseline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2480" indent="-265400" algn="l" defTabSz="967533" rtl="0" eaLnBrk="1" latinLnBrk="0" hangingPunct="1">
        <a:spcBef>
          <a:spcPts val="1904"/>
        </a:spcBef>
        <a:buClr>
          <a:schemeClr val="tx2"/>
        </a:buClr>
        <a:buFont typeface="Arial" pitchFamily="34" charset="0"/>
        <a:buChar char="–"/>
        <a:defRPr sz="18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0421" indent="-335949" algn="l" defTabSz="967533" rtl="0" eaLnBrk="1" latinLnBrk="0" hangingPunct="1">
        <a:spcBef>
          <a:spcPts val="1904"/>
        </a:spcBef>
        <a:buSzPct val="90000"/>
        <a:buFont typeface="Arial" pitchFamily="34" charset="0"/>
        <a:buChar char="•"/>
        <a:defRPr lang="en-US" sz="1867" kern="1200" baseline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51520" indent="-267080" algn="l" defTabSz="967533" rtl="0" eaLnBrk="1" latinLnBrk="0" hangingPunct="1">
        <a:spcBef>
          <a:spcPts val="1904"/>
        </a:spcBef>
        <a:buClr>
          <a:schemeClr val="tx2"/>
        </a:buClr>
        <a:buFont typeface="Arial" pitchFamily="34" charset="0"/>
        <a:buChar char="–"/>
        <a:defRPr sz="18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90044" indent="-225086" algn="l" defTabSz="967533" rtl="0" eaLnBrk="1" latinLnBrk="0" hangingPunct="1">
        <a:spcBef>
          <a:spcPts val="1904"/>
        </a:spcBef>
        <a:buClr>
          <a:schemeClr val="tx2"/>
        </a:buClr>
        <a:buFont typeface="Arial" pitchFamily="34" charset="0"/>
        <a:buChar char="»"/>
        <a:defRPr sz="18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660716" indent="-241883" algn="l" defTabSz="967533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44481" indent="-241883" algn="l" defTabSz="967533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28248" indent="-241883" algn="l" defTabSz="967533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12015" indent="-241883" algn="l" defTabSz="967533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83767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67533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00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35066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18833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02599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386365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70131" algn="l" defTabSz="96753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1">
          <p15:clr>
            <a:srgbClr val="F26B43"/>
          </p15:clr>
        </p15:guide>
        <p15:guide id="2" pos="477">
          <p15:clr>
            <a:srgbClr val="F26B43"/>
          </p15:clr>
        </p15:guide>
        <p15:guide id="3" pos="6781">
          <p15:clr>
            <a:srgbClr val="F26B43"/>
          </p15:clr>
        </p15:guide>
        <p15:guide id="4" pos="3629">
          <p15:clr>
            <a:srgbClr val="A4A3A4"/>
          </p15:clr>
        </p15:guide>
        <p15:guide id="5" orient="horz" pos="43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0836" y="143718"/>
            <a:ext cx="11284165" cy="885681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706" y="1316183"/>
            <a:ext cx="10965294" cy="506406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0593" y="6501093"/>
            <a:ext cx="1011833" cy="1909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3FC3D14-1E8A-4507-9A9D-6FB51CD91AE4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0824" y="6501093"/>
            <a:ext cx="6463403" cy="1909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792" y="6501093"/>
            <a:ext cx="469680" cy="1909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l" descr="llPROTECTED 関係者外秘">
            <a:extLst>
              <a:ext uri="{FF2B5EF4-FFF2-40B4-BE49-F238E27FC236}">
                <a16:creationId xmlns:a16="http://schemas.microsoft.com/office/drawing/2014/main" id="{FA714EED-2F2A-4625-B28F-00A39C4A5B9B}"/>
              </a:ext>
            </a:extLst>
          </p:cNvPr>
          <p:cNvSpPr txBox="1"/>
          <p:nvPr userDrawn="1"/>
        </p:nvSpPr>
        <p:spPr>
          <a:xfrm>
            <a:off x="0" y="0"/>
            <a:ext cx="12192000" cy="0"/>
          </a:xfrm>
          <a:prstGeom prst="rect">
            <a:avLst/>
          </a:prstGeom>
          <a:noFill/>
        </p:spPr>
        <p:txBody>
          <a:bodyPr vert="horz" wrap="none" lIns="91440" tIns="0" rIns="91440" bIns="0" rtlCol="0"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1000" b="1" i="0" u="none" baseline="0" dirty="0">
                <a:solidFill>
                  <a:srgbClr val="FFFF00"/>
                </a:solidFill>
                <a:latin typeface="wingdings" panose="05000000000000000000" pitchFamily="2" charset="2"/>
              </a:rPr>
              <a:t>ll</a:t>
            </a:r>
            <a:r>
              <a:rPr lang="en-US" sz="10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PROTECTED </a:t>
            </a:r>
            <a:r>
              <a:rPr lang="ja-JP" altLang="en-US" sz="10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関係者外秘</a:t>
            </a:r>
            <a:endParaRPr lang="en-US" sz="10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85000"/>
        </a:lnSpc>
        <a:spcBef>
          <a:spcPts val="1200"/>
        </a:spcBef>
        <a:buFont typeface="Tw Cen MT" panose="020B0602020104020603" pitchFamily="34" charset="0"/>
        <a:buChar char="&g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lnSpc>
          <a:spcPct val="85000"/>
        </a:lnSpc>
        <a:spcBef>
          <a:spcPts val="300"/>
        </a:spcBef>
        <a:buFont typeface="Tw Cen MT" panose="020B0602020104020603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lnSpc>
          <a:spcPct val="85000"/>
        </a:lnSpc>
        <a:spcBef>
          <a:spcPts val="300"/>
        </a:spcBef>
        <a:buFont typeface="Tw Cen MT" panose="020B0602020104020603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lnSpc>
          <a:spcPct val="85000"/>
        </a:lnSpc>
        <a:spcBef>
          <a:spcPts val="300"/>
        </a:spcBef>
        <a:buFont typeface="Tw Cen MT" panose="020B0602020104020603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lnSpc>
          <a:spcPct val="85000"/>
        </a:lnSpc>
        <a:spcBef>
          <a:spcPts val="300"/>
        </a:spcBef>
        <a:buFont typeface="Tw Cen MT" panose="020B0602020104020603" pitchFamily="34" charset="0"/>
        <a:buChar char="&gt;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304792" algn="l" defTabSz="1219170" rtl="0" eaLnBrk="1" latinLnBrk="0" hangingPunct="1">
        <a:lnSpc>
          <a:spcPct val="85000"/>
        </a:lnSpc>
        <a:spcBef>
          <a:spcPts val="300"/>
        </a:spcBef>
        <a:buFont typeface="Tw Cen MT" panose="020B0602020104020603" pitchFamily="34" charset="0"/>
        <a:buChar char="&gt;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3547" indent="-304792" algn="l" defTabSz="1219170" rtl="0" eaLnBrk="1" latinLnBrk="0" hangingPunct="1">
        <a:lnSpc>
          <a:spcPct val="85000"/>
        </a:lnSpc>
        <a:spcBef>
          <a:spcPts val="300"/>
        </a:spcBef>
        <a:buFont typeface="Tw Cen MT" panose="020B0602020104020603" pitchFamily="34" charset="0"/>
        <a:buChar char="&gt;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339" indent="-304792" algn="l" defTabSz="1219170" rtl="0" eaLnBrk="1" latinLnBrk="0" hangingPunct="1">
        <a:lnSpc>
          <a:spcPct val="85000"/>
        </a:lnSpc>
        <a:spcBef>
          <a:spcPts val="300"/>
        </a:spcBef>
        <a:buFont typeface="Tw Cen MT" panose="020B0602020104020603" pitchFamily="34" charset="0"/>
        <a:buChar char="&gt;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lnSpc>
          <a:spcPct val="85000"/>
        </a:lnSpc>
        <a:spcBef>
          <a:spcPts val="300"/>
        </a:spcBef>
        <a:buFont typeface="Tw Cen MT" panose="020B0602020104020603" pitchFamily="34" charset="0"/>
        <a:buChar char="&gt;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48855"/>
            <a:ext cx="12192000" cy="3091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8759"/>
            <a:ext cx="7519737" cy="209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66737"/>
            <a:ext cx="10515600" cy="361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488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48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02" y="288759"/>
            <a:ext cx="1830623" cy="6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Century Gothic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FDE635E-8151-4127-A2C2-3ABD937EC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1325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2884DC-CC7C-42FA-B148-56183ECE5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61744"/>
            <a:ext cx="12192001" cy="189625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60C0F-394F-4C84-AB56-D10B574A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0" y="1"/>
            <a:ext cx="71359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9CAF9-43DD-40DB-8E15-B29157BF7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638"/>
            <a:ext cx="10515600" cy="461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777A-5652-48A9-A442-BD0AB7E22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35580-4FEF-4366-A805-E442BD82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2F80C5-62C9-4BE3-B40F-F0DC524CC4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69" y="419638"/>
            <a:ext cx="1197972" cy="4620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975A38-47A3-4638-9A44-CD86AC64A028}"/>
              </a:ext>
            </a:extLst>
          </p:cNvPr>
          <p:cNvSpPr txBox="1"/>
          <p:nvPr userDrawn="1"/>
        </p:nvSpPr>
        <p:spPr>
          <a:xfrm>
            <a:off x="3184712" y="6441198"/>
            <a:ext cx="582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OCTA Traffic Forum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066ABC-859D-463E-93FD-663A56DAA1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197" y="5902859"/>
            <a:ext cx="1441865" cy="5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6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47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cta.net/Projects-and-Programs/Plans-and-Studies/Funding-Programs/Call-for-Projects/PMRF-Call-For-Projects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png"/><Relationship Id="rId5" Type="http://schemas.openxmlformats.org/officeDocument/2006/relationships/hyperlink" Target="https://dot.ca.gov/programs/local-assistance/forms/local-assistance-procedures-manual-forms" TargetMode="External"/><Relationship Id="rId4" Type="http://schemas.openxmlformats.org/officeDocument/2006/relationships/hyperlink" Target="https://dot.ca.gov/programs/local-assistance/fed-and-state-programs/crrsaa/crrsaa-proces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lcock@octa.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hyperlink" Target="mailto:bku@octa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busslinger@octa.n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0.png"/><Relationship Id="rId4" Type="http://schemas.openxmlformats.org/officeDocument/2006/relationships/hyperlink" Target="mailto:bku@octa.ne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70271"/>
            <a:ext cx="12192000" cy="33143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8553" y="737275"/>
            <a:ext cx="11790947" cy="2944647"/>
          </a:xfrm>
        </p:spPr>
        <p:txBody>
          <a:bodyPr/>
          <a:lstStyle/>
          <a:p>
            <a:b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8" charset="0"/>
                <a:ea typeface="ＭＳ Ｐゴシック" pitchFamily="-108" charset="-128"/>
              </a:rPr>
            </a:br>
            <a: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8" charset="0"/>
                <a:ea typeface="ＭＳ Ｐゴシック" pitchFamily="-108" charset="-128"/>
              </a:rPr>
              <a:t>2021 Pavement Management Relief Funding (PMRF) Program</a:t>
            </a:r>
            <a:b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8" charset="0"/>
                <a:ea typeface="ＭＳ Ｐゴシック" pitchFamily="-108" charset="-128"/>
              </a:rPr>
            </a:br>
            <a:b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8" charset="0"/>
                <a:ea typeface="ＭＳ Ｐゴシック" pitchFamily="-108" charset="-128"/>
              </a:rPr>
            </a:b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E2D4E28B-87E5-41D5-BDC1-8463BEF8D39D}"/>
              </a:ext>
            </a:extLst>
          </p:cNvPr>
          <p:cNvSpPr/>
          <p:nvPr/>
        </p:nvSpPr>
        <p:spPr>
          <a:xfrm>
            <a:off x="11087500" y="5793605"/>
            <a:ext cx="762000" cy="914400"/>
          </a:xfrm>
          <a:prstGeom prst="rect">
            <a:avLst/>
          </a:prstGeom>
          <a:noFill/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C89967-F875-4852-8FAD-39DEAB485122}"/>
              </a:ext>
            </a:extLst>
          </p:cNvPr>
          <p:cNvSpPr txBox="1">
            <a:spLocks/>
          </p:cNvSpPr>
          <p:nvPr/>
        </p:nvSpPr>
        <p:spPr>
          <a:xfrm>
            <a:off x="200526" y="5702881"/>
            <a:ext cx="11790947" cy="846597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bg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2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8" charset="0"/>
                <a:ea typeface="ＭＳ Ｐゴシック" pitchFamily="-108" charset="-128"/>
              </a:rPr>
              <a:t>Wednesday, October 27, 2021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8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1BD-CA9E-43CA-8CF7-CF3AEFE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2021 PMRF Program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8A93F-210F-4CFE-B3D9-B079276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88E52E-F1E1-438A-BB21-51A63EBF8F96}"/>
              </a:ext>
            </a:extLst>
          </p:cNvPr>
          <p:cNvSpPr>
            <a:spLocks noGrp="1"/>
          </p:cNvSpPr>
          <p:nvPr/>
        </p:nvSpPr>
        <p:spPr>
          <a:xfrm>
            <a:off x="820987" y="1589848"/>
            <a:ext cx="10761413" cy="4536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48E4E-B885-4DCA-A651-A834AE98054E}"/>
              </a:ext>
            </a:extLst>
          </p:cNvPr>
          <p:cNvSpPr txBox="1">
            <a:spLocks/>
          </p:cNvSpPr>
          <p:nvPr/>
        </p:nvSpPr>
        <p:spPr>
          <a:xfrm>
            <a:off x="387239" y="1589848"/>
            <a:ext cx="11417521" cy="44538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lvl="1" indent="-457200"/>
            <a:r>
              <a:rPr lang="en-US" dirty="0">
                <a:solidFill>
                  <a:srgbClr val="000000"/>
                </a:solidFill>
              </a:rPr>
              <a:t>November 15, 2021 – Applications due to OCTA for January 2022 CTC meeting</a:t>
            </a:r>
          </a:p>
          <a:p>
            <a:pPr marL="781200" lvl="1" indent="-457200"/>
            <a:r>
              <a:rPr lang="en-US" dirty="0">
                <a:solidFill>
                  <a:srgbClr val="000000"/>
                </a:solidFill>
              </a:rPr>
              <a:t>January 10, 2022 – Applications due to OCTA for March 2022 CTC meeting</a:t>
            </a:r>
          </a:p>
          <a:p>
            <a:pPr marL="781200" lvl="1" indent="-457200"/>
            <a:r>
              <a:rPr lang="en-US" dirty="0">
                <a:solidFill>
                  <a:srgbClr val="000000"/>
                </a:solidFill>
              </a:rPr>
              <a:t>January 26-27, 2022 – Project list approved at CTC meeting</a:t>
            </a:r>
          </a:p>
          <a:p>
            <a:pPr marL="781200" lvl="1" indent="-457200"/>
            <a:r>
              <a:rPr lang="en-US" dirty="0">
                <a:solidFill>
                  <a:srgbClr val="000000"/>
                </a:solidFill>
              </a:rPr>
              <a:t>February 28, 2022 – Applications due to OCTA for May 2022 CTC meeting</a:t>
            </a:r>
          </a:p>
          <a:p>
            <a:pPr marL="781200" lvl="1" indent="-457200"/>
            <a:r>
              <a:rPr lang="en-US" dirty="0">
                <a:solidFill>
                  <a:srgbClr val="000000"/>
                </a:solidFill>
              </a:rPr>
              <a:t>March 16-17, 2022 – Project list approved at CTC meeting</a:t>
            </a:r>
          </a:p>
          <a:p>
            <a:pPr marL="781200" lvl="1" indent="-457200"/>
            <a:r>
              <a:rPr lang="en-US" dirty="0">
                <a:solidFill>
                  <a:srgbClr val="000000"/>
                </a:solidFill>
              </a:rPr>
              <a:t>May 18-19, 2022 – Project list approved at CTC meeting</a:t>
            </a:r>
          </a:p>
          <a:p>
            <a:pPr marL="781200" lvl="1" indent="-457200"/>
            <a:r>
              <a:rPr lang="en-US" dirty="0">
                <a:solidFill>
                  <a:srgbClr val="000000"/>
                </a:solidFill>
              </a:rPr>
              <a:t>April 1, 2023 – Submit obligation and authorization to proceed documents to Caltrans Local Assistance for review and approval</a:t>
            </a:r>
          </a:p>
          <a:p>
            <a:pPr marL="781200" lvl="1" indent="-457200"/>
            <a:r>
              <a:rPr lang="en-US" dirty="0">
                <a:solidFill>
                  <a:srgbClr val="000000"/>
                </a:solidFill>
              </a:rPr>
              <a:t>July 1, 2023 – Any PMRF funding not obligated will be transferred to OCTA</a:t>
            </a:r>
          </a:p>
        </p:txBody>
      </p:sp>
    </p:spTree>
    <p:extLst>
      <p:ext uri="{BB962C8B-B14F-4D97-AF65-F5344CB8AC3E}">
        <p14:creationId xmlns:p14="http://schemas.microsoft.com/office/powerpoint/2010/main" val="15345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C10C-1119-41AA-A930-3C22425F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2DCA-A1A5-48F0-9196-2CC47E778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250"/>
            <a:ext cx="10972800" cy="5219699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Reimbursement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Agencies will submit invoices to Caltrans Local Assistance for reimbursement.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Invoices will require documentation of both costs and payment by local jurisdiction.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Agencies must submit invoices to Caltrans at least once every six months to avoid inactivity.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Reporting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Caltrans is responsible for quarterly reporting to the CTC on these projects and Local Assistance may request additional information.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OCTA will also require additional information for internal reporting purposes.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Scope Changes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Significant scope changes must be approved by the CTC.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Agencies will submit required documents to Caltrans Local Assistance and copy OCTA staff at least eight weeks prior to the next scheduled CTC meeting.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Provisions of Use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Environmental documentation (NEPA or CEQA) must be submitted to Caltrans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56377-3BE5-46AD-9A6F-9DBF1EEB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1BD-CA9E-43CA-8CF7-CF3AEFE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2021 PMRF GUIDELINES AND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8A93F-210F-4CFE-B3D9-B079276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A250F8-EBCE-428B-9C38-E8B4B738AE4C}"/>
              </a:ext>
            </a:extLst>
          </p:cNvPr>
          <p:cNvSpPr>
            <a:spLocks noGrp="1"/>
          </p:cNvSpPr>
          <p:nvPr/>
        </p:nvSpPr>
        <p:spPr>
          <a:xfrm>
            <a:off x="286096" y="1401532"/>
            <a:ext cx="6562379" cy="2513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OCTA PMRF Program Website: </a:t>
            </a:r>
            <a:r>
              <a:rPr lang="en-US" dirty="0">
                <a:hlinkClick r:id="rId3"/>
              </a:rPr>
              <a:t>Call for Projects - PMRF Call For Projects (octa.net)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Caltrans CRRSAA Website: </a:t>
            </a:r>
            <a:r>
              <a:rPr lang="en-US" dirty="0">
                <a:hlinkClick r:id="rId4"/>
              </a:rPr>
              <a:t>Process for CRRSAA Program Projects | Caltrans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Caltrans LAPM Chapter 3 for Authorization Request forms: </a:t>
            </a:r>
            <a:r>
              <a:rPr lang="en-US" dirty="0">
                <a:hlinkClick r:id="rId5"/>
              </a:rPr>
              <a:t>Local Assistance Procedures Manual (LAPM) Forms | Caltrans</a:t>
            </a:r>
            <a:endParaRPr lang="en-US" b="1" dirty="0"/>
          </a:p>
          <a:p>
            <a:pPr marL="324000" lvl="1" indent="0">
              <a:buNone/>
            </a:pPr>
            <a:endParaRPr lang="en-US" sz="1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AA003-F813-4916-9F01-45115A418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810" y="1401533"/>
            <a:ext cx="4396379" cy="5047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7103F0-68ED-4ACF-B3FE-05CAD9EA8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724" y="3564848"/>
            <a:ext cx="6252617" cy="29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02297"/>
            <a:ext cx="12192000" cy="22823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381" y="2300438"/>
            <a:ext cx="11790947" cy="1675974"/>
          </a:xfrm>
        </p:spPr>
        <p:txBody>
          <a:bodyPr/>
          <a:lstStyle/>
          <a:p>
            <a:r>
              <a:rPr lang="en-US" sz="6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8" charset="0"/>
                <a:ea typeface="ＭＳ Ｐゴシック" pitchFamily="-108" charset="-128"/>
              </a:rPr>
              <a:t>Q &amp; A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E2D4E28B-87E5-41D5-BDC1-8463BEF8D39D}"/>
              </a:ext>
            </a:extLst>
          </p:cNvPr>
          <p:cNvSpPr/>
          <p:nvPr/>
        </p:nvSpPr>
        <p:spPr>
          <a:xfrm>
            <a:off x="5851357" y="5793605"/>
            <a:ext cx="762000" cy="914400"/>
          </a:xfrm>
          <a:prstGeom prst="rect">
            <a:avLst/>
          </a:prstGeom>
          <a:noFill/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2C76E-70C0-4282-A5D0-5F2E60771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955551"/>
            <a:ext cx="8534400" cy="6926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1BD-CA9E-43CA-8CF7-CF3AEFE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8A93F-210F-4CFE-B3D9-B079276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Group 83">
            <a:extLst>
              <a:ext uri="{FF2B5EF4-FFF2-40B4-BE49-F238E27FC236}">
                <a16:creationId xmlns:a16="http://schemas.microsoft.com/office/drawing/2014/main" id="{2036A13B-DAE7-4866-888B-12CCF9CFF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67250"/>
              </p:ext>
            </p:extLst>
          </p:nvPr>
        </p:nvGraphicFramePr>
        <p:xfrm>
          <a:off x="512956" y="1776889"/>
          <a:ext cx="10834375" cy="2190664"/>
        </p:xfrm>
        <a:graphic>
          <a:graphicData uri="http://schemas.openxmlformats.org/drawingml/2006/table">
            <a:tbl>
              <a:tblPr/>
              <a:tblGrid>
                <a:gridCol w="342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9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9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9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9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Heidi Busslinger, OCTA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Transportation Funding Analyst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714-560-5098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hbusslinger@octa.net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 Ku, OCTA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Manager, Formula Funding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714-560-5473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bku@octa.net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E742B2-ABC8-4353-AD26-143E2841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24" y="4618435"/>
            <a:ext cx="11379200" cy="163341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Tx/>
              <a:buNone/>
            </a:pPr>
            <a:r>
              <a:rPr lang="en-US" b="1" dirty="0">
                <a:solidFill>
                  <a:schemeClr val="tx1"/>
                </a:solidFill>
              </a:rPr>
              <a:t>Feel free to contact us if you have any 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1BD-CA9E-43CA-8CF7-CF3AEFE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2021 PMRF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42B2-ABC8-4353-AD26-143E2841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76" y="1371600"/>
            <a:ext cx="11299724" cy="5210175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b="1" dirty="0">
                <a:solidFill>
                  <a:schemeClr val="tx1"/>
                </a:solidFill>
              </a:rPr>
              <a:t>Overview:</a:t>
            </a:r>
          </a:p>
          <a:p>
            <a:pPr marL="0" indent="0">
              <a:buClrTx/>
              <a:buNone/>
            </a:pPr>
            <a:r>
              <a:rPr lang="en-US" sz="1800" dirty="0">
                <a:solidFill>
                  <a:schemeClr val="tx1"/>
                </a:solidFill>
              </a:rPr>
              <a:t>Provides $10.931 million in Coronavirus Response and Relief Supplemental Appropriations Act funding to the 35 Orange County local agencies for local streets and roads rehabilitation and maintenance projects.</a:t>
            </a:r>
          </a:p>
          <a:p>
            <a:pPr marL="0" indent="0">
              <a:buClr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r>
              <a:rPr lang="en-US" b="1" dirty="0">
                <a:solidFill>
                  <a:schemeClr val="tx1"/>
                </a:solidFill>
              </a:rPr>
              <a:t>Funding: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</a:rPr>
              <a:t>Distributed via formula based on 2021 population data provided by the California Department of Finance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</a:rPr>
              <a:t>$200,000 minimum guarantee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</a:rPr>
              <a:t>No local match required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</a:rPr>
              <a:t>This funding is federal and must follow requirements as established by the California Transportation Commission (CTC), California Department of Transportation (Caltrans), and the Federal Highway Administration (FHWA) for federal funds</a:t>
            </a: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</a:rPr>
              <a:t>Any funding not obligated by July 1, 2023 will return to OCTA to be reprogrammed to a priority OCTA project</a:t>
            </a:r>
          </a:p>
          <a:p>
            <a:pPr lvl="1">
              <a:buClrTx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800" b="1" i="1" dirty="0">
              <a:solidFill>
                <a:srgbClr val="FF0000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8A93F-210F-4CFE-B3D9-B079276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ADA3-11F8-4CA0-AF41-AC0E5503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FUNDING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217B-A5B9-41D1-981F-1652F92A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0E7EB5A-6B21-42E4-92FB-2B6F62464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430" y="1215550"/>
            <a:ext cx="2986767" cy="5566250"/>
          </a:xfrm>
        </p:spPr>
      </p:pic>
    </p:spTree>
    <p:extLst>
      <p:ext uri="{BB962C8B-B14F-4D97-AF65-F5344CB8AC3E}">
        <p14:creationId xmlns:p14="http://schemas.microsoft.com/office/powerpoint/2010/main" val="9221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1BD-CA9E-43CA-8CF7-CF3AEFE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Eligible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42B2-ABC8-4353-AD26-143E2841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70535"/>
            <a:ext cx="11299724" cy="63200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b="1" dirty="0">
                <a:solidFill>
                  <a:schemeClr val="tx1"/>
                </a:solidFill>
              </a:rPr>
              <a:t>Categories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8A93F-210F-4CFE-B3D9-B079276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0997" y="2017616"/>
            <a:ext cx="7030066" cy="8816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500" b="1" dirty="0">
                <a:solidFill>
                  <a:srgbClr val="000000"/>
                </a:solidFill>
              </a:rPr>
              <a:t>Pavement Preservation/Preventive Maintenance </a:t>
            </a:r>
          </a:p>
          <a:p>
            <a:r>
              <a:rPr lang="en-US" sz="1500" dirty="0">
                <a:solidFill>
                  <a:srgbClr val="000000"/>
                </a:solidFill>
              </a:rPr>
              <a:t>Treatments can include slurry seals, </a:t>
            </a:r>
            <a:r>
              <a:rPr lang="en-US" sz="1500" dirty="0" err="1">
                <a:solidFill>
                  <a:srgbClr val="000000"/>
                </a:solidFill>
              </a:rPr>
              <a:t>microsurfacing</a:t>
            </a:r>
            <a:r>
              <a:rPr lang="en-US" sz="1500" dirty="0">
                <a:solidFill>
                  <a:srgbClr val="000000"/>
                </a:solidFill>
              </a:rPr>
              <a:t>, crack seals, and similar sealing non-structural treatments.</a:t>
            </a:r>
          </a:p>
          <a:p>
            <a:pPr marL="324000" lvl="1" indent="0">
              <a:buFont typeface="Wingdings" charset="2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B8F96E-FB00-41E8-BA1F-0AEA45B98457}"/>
              </a:ext>
            </a:extLst>
          </p:cNvPr>
          <p:cNvSpPr txBox="1">
            <a:spLocks/>
          </p:cNvSpPr>
          <p:nvPr/>
        </p:nvSpPr>
        <p:spPr>
          <a:xfrm>
            <a:off x="380997" y="2800450"/>
            <a:ext cx="6537778" cy="2195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500" b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Rehabilitation</a:t>
            </a:r>
          </a:p>
          <a:p>
            <a:pPr marL="342900" indent="-342900" fontAlgn="base">
              <a:lnSpc>
                <a:spcPct val="80000"/>
              </a:lnSpc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Work undertaken to extend the service life of an existing facility.</a:t>
            </a:r>
          </a:p>
          <a:p>
            <a:pPr marL="342900" indent="-342900" fontAlgn="base">
              <a:lnSpc>
                <a:spcPct val="80000"/>
              </a:lnSpc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Includes placement of additional surfacing and/or other work necessary to return an existing roadway, including shoulders, to a condition of structural or functional adequacy, for the specified service life.</a:t>
            </a:r>
          </a:p>
          <a:p>
            <a:pPr marL="342900" indent="-342900" fontAlgn="base">
              <a:lnSpc>
                <a:spcPct val="80000"/>
              </a:lnSpc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Might include the partial or complete removal and replacement of portions of the pavement structure.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D8BB37-3D1B-4240-88DE-30DB7F1E4FB8}"/>
              </a:ext>
            </a:extLst>
          </p:cNvPr>
          <p:cNvSpPr txBox="1">
            <a:spLocks/>
          </p:cNvSpPr>
          <p:nvPr/>
        </p:nvSpPr>
        <p:spPr>
          <a:xfrm>
            <a:off x="380997" y="4824742"/>
            <a:ext cx="7440524" cy="1714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500" b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Reconstruction </a:t>
            </a:r>
          </a:p>
          <a:p>
            <a:pPr marL="342900" indent="-342900" fontAlgn="base">
              <a:lnSpc>
                <a:spcPct val="80000"/>
              </a:lnSpc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Replacement of the entire existing pavement structure by the placement of the equivalent or increased pavement structure.</a:t>
            </a:r>
          </a:p>
          <a:p>
            <a:pPr marL="342900" indent="-342900" fontAlgn="base">
              <a:lnSpc>
                <a:spcPct val="80000"/>
              </a:lnSpc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Usually requires the complete removal and replacement of the existing pavement structure utilizing either new or recycled materials.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4" name="Picture 13" descr="http://concordspace.files.wordpress.com/2012/10/img_1558.jpg?w=710&amp;h=946">
            <a:extLst>
              <a:ext uri="{FF2B5EF4-FFF2-40B4-BE49-F238E27FC236}">
                <a16:creationId xmlns:a16="http://schemas.microsoft.com/office/drawing/2014/main" id="{36A28D9E-B5F7-49E5-9668-16DBDB0126E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7602" b="52938"/>
          <a:stretch/>
        </p:blipFill>
        <p:spPr bwMode="auto">
          <a:xfrm>
            <a:off x="8140700" y="1344891"/>
            <a:ext cx="3270250" cy="2382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" name="Picture 2" descr="http://www.cutlerrepaving.com/images/denver.jpg">
            <a:extLst>
              <a:ext uri="{FF2B5EF4-FFF2-40B4-BE49-F238E27FC236}">
                <a16:creationId xmlns:a16="http://schemas.microsoft.com/office/drawing/2014/main" id="{98377A58-D2DA-4D62-9F08-E4E15692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20" y="3801647"/>
            <a:ext cx="3589429" cy="27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1BD-CA9E-43CA-8CF7-CF3AEFE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Eligible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42B2-ABC8-4353-AD26-143E2841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70535"/>
            <a:ext cx="11299724" cy="63200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b="1" dirty="0">
                <a:solidFill>
                  <a:schemeClr val="tx1"/>
                </a:solidFill>
              </a:rPr>
              <a:t>Activities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8A93F-210F-4CFE-B3D9-B079276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2301" y="1902543"/>
            <a:ext cx="11417521" cy="44538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Construction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Construction engineering up to 15% of the project cost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Bike lanes within the limits of the project as necessary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Repair or replacement in kind of parking lanes, curbs, gutters, driveway approaches, catch basins, concrete bus pads, and minor profile revisions (i.e. curb to curb) as required by project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Use of alternative materials such as rubberized asphalt, Portland cement concrete, etc.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Construction or modification of curb ramps within the limits of the project as necessary to satisfy Americans with Disabilities Act requirements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4000" lvl="1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5DE5-2D4B-48BD-ABBC-EDA583B8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3E83-B3F9-4327-8636-32600EFE0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</a:rPr>
              <a:t>Projects submitted for this program must be federally eligible.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Funds should be utilized on facilities within the CA Road System Map or the National Highway System.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Streets or roads that are functionally classified as Minor Collector or above are eligible.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D1BA1-AFA3-4EB9-845E-C8F117CD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C2F71-4226-4DBF-A5C8-5801DF9F41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131305"/>
            <a:ext cx="3984625" cy="223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B9A6D-7FAE-40FB-B28E-CADA0B6589A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123530"/>
            <a:ext cx="4305617" cy="2232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1BD-CA9E-43CA-8CF7-CF3AEFE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42B2-ABC8-4353-AD26-143E2841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70535"/>
            <a:ext cx="11496675" cy="5085816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</a:rPr>
              <a:t>Agencies may submit up to </a:t>
            </a:r>
            <a:r>
              <a:rPr lang="en-US" sz="2000" u="sng" dirty="0">
                <a:solidFill>
                  <a:schemeClr val="tx1"/>
                </a:solidFill>
              </a:rPr>
              <a:t>three (3)</a:t>
            </a:r>
            <a:r>
              <a:rPr lang="en-US" sz="2000" dirty="0">
                <a:solidFill>
                  <a:schemeClr val="tx1"/>
                </a:solidFill>
              </a:rPr>
              <a:t> projects within the application as long as the funding request does not exceed the local agency’s allocation.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</a:rPr>
              <a:t>Application </a:t>
            </a:r>
            <a:r>
              <a:rPr lang="en-US" sz="2000" b="1" dirty="0">
                <a:solidFill>
                  <a:schemeClr val="tx1"/>
                </a:solidFill>
              </a:rPr>
              <a:t>required</a:t>
            </a:r>
            <a:r>
              <a:rPr lang="en-US" sz="2000" dirty="0">
                <a:solidFill>
                  <a:schemeClr val="tx1"/>
                </a:solidFill>
              </a:rPr>
              <a:t> documents: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Project list (Excel file) – see below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Draft </a:t>
            </a:r>
            <a:r>
              <a:rPr lang="en-US" sz="2000" dirty="0" err="1">
                <a:solidFill>
                  <a:schemeClr val="tx1"/>
                </a:solidFill>
              </a:rPr>
              <a:t>ePPR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City/County Council Resolution</a:t>
            </a:r>
            <a:endParaRPr lang="en-US" sz="900" b="1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</a:rPr>
              <a:t>Applications must be submitted electronically (emailed) to Heidi Busslinger (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hbusslinger@octa.net</a:t>
            </a:r>
            <a:r>
              <a:rPr lang="en-US" sz="2000" dirty="0">
                <a:solidFill>
                  <a:schemeClr val="tx1"/>
                </a:solidFill>
              </a:rPr>
              <a:t>) and Ben Ku (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bku@octa.net</a:t>
            </a:r>
            <a:r>
              <a:rPr lang="en-US" sz="2000" dirty="0">
                <a:solidFill>
                  <a:schemeClr val="tx1"/>
                </a:solidFill>
              </a:rPr>
              <a:t>) no later than </a:t>
            </a:r>
            <a:r>
              <a:rPr lang="en-US" sz="2000" b="1" dirty="0">
                <a:solidFill>
                  <a:schemeClr val="tx1"/>
                </a:solidFill>
              </a:rPr>
              <a:t>Monday, February 28, 2022.</a:t>
            </a:r>
          </a:p>
          <a:p>
            <a:pPr marL="457200" lvl="1" indent="0">
              <a:buClrTx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8A93F-210F-4CFE-B3D9-B079276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99B7A-A09D-4CBB-87F8-E3004377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298" y="4077613"/>
            <a:ext cx="9712327" cy="2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71BD-CA9E-43CA-8CF7-CF3AEFE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Allocation/Caltrans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42B2-ABC8-4353-AD26-143E2841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2" y="1384835"/>
            <a:ext cx="11496675" cy="5085816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</a:rPr>
              <a:t>Allocation/obligation </a:t>
            </a:r>
            <a:r>
              <a:rPr lang="en-US" sz="2000" b="1" dirty="0">
                <a:solidFill>
                  <a:schemeClr val="tx1"/>
                </a:solidFill>
              </a:rPr>
              <a:t>required</a:t>
            </a:r>
            <a:r>
              <a:rPr lang="en-US" sz="2000" dirty="0">
                <a:solidFill>
                  <a:schemeClr val="tx1"/>
                </a:solidFill>
              </a:rPr>
              <a:t> documents and actions: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FTIP programming – OCTA will assist the agencies with this process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</a:rPr>
              <a:t>ePPR</a:t>
            </a:r>
            <a:r>
              <a:rPr lang="en-US" sz="2000" dirty="0">
                <a:solidFill>
                  <a:schemeClr val="tx1"/>
                </a:solidFill>
              </a:rPr>
              <a:t> via </a:t>
            </a:r>
            <a:r>
              <a:rPr lang="en-US" sz="2000" dirty="0" err="1">
                <a:solidFill>
                  <a:schemeClr val="tx1"/>
                </a:solidFill>
              </a:rPr>
              <a:t>CalSMART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CRRSAA Allocation Form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Authorization Request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CRRSAA Finance Letter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</a:rPr>
              <a:t>Please submit these documents directly to your Caltrans District 12 Local Assistance Engineer and copy OCTA staff. 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</a:rPr>
              <a:t>A local agency cannot advertise for construction or award a contract prior to receiving obligation and authorization to proceed. 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</a:rPr>
              <a:t>Reimbursable work may begin following the obligation and authorization to proceed process.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</a:rPr>
              <a:t>Agencies have six months to award a contract following obligation and authorization to proceed approval</a:t>
            </a:r>
            <a:endParaRPr lang="en-US" b="1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8A93F-210F-4CFE-B3D9-B079276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F64C-A426-4EFE-9F47-06FEA837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OBLIGATION DEADLINE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0B1E2-1CD1-4033-9E12-51C407509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Any funding not obligated by July 1, 2023 will be transferred to OCTA to be reprogrammed to a priority OCTA project.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This will ensure that 100% of these funds remain within the County.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CTC has indicated that any regional funding not obligated by June 2024 will return to the State for State use.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OCTA suggests that agencies submit obligation documents to Caltrans Local Assistance no later than April 1, 2023 to ensure a July 1, 2023 obligation/authorization to proceed.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30739-CB28-4398-895E-168B17E2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BC0-31C1-48EF-9906-C350F77291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Custom Design">
  <a:themeElements>
    <a:clrScheme name="2016 ITERIS COLORS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0066ED"/>
      </a:accent1>
      <a:accent2>
        <a:srgbClr val="00B0F0"/>
      </a:accent2>
      <a:accent3>
        <a:srgbClr val="15BF49"/>
      </a:accent3>
      <a:accent4>
        <a:srgbClr val="F7931E"/>
      </a:accent4>
      <a:accent5>
        <a:srgbClr val="0066ED"/>
      </a:accent5>
      <a:accent6>
        <a:srgbClr val="15BF49"/>
      </a:accent6>
      <a:hlink>
        <a:srgbClr val="0066ED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_TransportationTemplate_PublicAgency" id="{6BFCC89A-863D-47E4-8A72-D77BBB59F90D}" vid="{6DD45C93-2F04-435B-8BFF-7FC00187E2E2}"/>
    </a:ext>
  </a:extLst>
</a:theme>
</file>

<file path=ppt/theme/theme2.xml><?xml version="1.0" encoding="utf-8"?>
<a:theme xmlns:a="http://schemas.openxmlformats.org/drawingml/2006/main" name="3_Custom Design">
  <a:themeElements>
    <a:clrScheme name="2016 ITERIS COLORS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0066ED"/>
      </a:accent1>
      <a:accent2>
        <a:srgbClr val="00B0F0"/>
      </a:accent2>
      <a:accent3>
        <a:srgbClr val="15BF49"/>
      </a:accent3>
      <a:accent4>
        <a:srgbClr val="F7931E"/>
      </a:accent4>
      <a:accent5>
        <a:srgbClr val="0066ED"/>
      </a:accent5>
      <a:accent6>
        <a:srgbClr val="15BF49"/>
      </a:accent6>
      <a:hlink>
        <a:srgbClr val="0066ED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_TransportationTemplate_PublicAgency" id="{6BFCC89A-863D-47E4-8A72-D77BBB59F90D}" vid="{6DD45C93-2F04-435B-8BFF-7FC00187E2E2}"/>
    </a:ext>
  </a:extLst>
</a:theme>
</file>

<file path=ppt/theme/theme3.xml><?xml version="1.0" encoding="utf-8"?>
<a:theme xmlns:a="http://schemas.openxmlformats.org/drawingml/2006/main" name="Volvo Group widescreen_2018">
  <a:themeElements>
    <a:clrScheme name="Group Temp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644330"/>
      </a:accent1>
      <a:accent2>
        <a:srgbClr val="1B3C49"/>
      </a:accent2>
      <a:accent3>
        <a:srgbClr val="613041"/>
      </a:accent3>
      <a:accent4>
        <a:srgbClr val="5F5826"/>
      </a:accent4>
      <a:accent5>
        <a:srgbClr val="937960"/>
      </a:accent5>
      <a:accent6>
        <a:srgbClr val="B6C9D3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DOT Template">
  <a:themeElements>
    <a:clrScheme name="Toyota Exec Stump 18">
      <a:dk1>
        <a:sysClr val="windowText" lastClr="000000"/>
      </a:dk1>
      <a:lt1>
        <a:sysClr val="window" lastClr="FFFFFF"/>
      </a:lt1>
      <a:dk2>
        <a:srgbClr val="7D7D8B"/>
      </a:dk2>
      <a:lt2>
        <a:srgbClr val="EEECE1"/>
      </a:lt2>
      <a:accent1>
        <a:srgbClr val="D71921"/>
      </a:accent1>
      <a:accent2>
        <a:srgbClr val="EC9B24"/>
      </a:accent2>
      <a:accent3>
        <a:srgbClr val="58595B"/>
      </a:accent3>
      <a:accent4>
        <a:srgbClr val="9EBB43"/>
      </a:accent4>
      <a:accent5>
        <a:srgbClr val="436CB3"/>
      </a:accent5>
      <a:accent6>
        <a:srgbClr val="B1B1B9"/>
      </a:accent6>
      <a:hlink>
        <a:srgbClr val="CC0000"/>
      </a:hlink>
      <a:folHlink>
        <a:srgbClr val="FE84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40" tIns="0" rIns="91440" bIns="0" rtlCol="0" anchor="ctr"/>
      <a:lstStyle>
        <a:defPPr algn="ctr">
          <a:lnSpc>
            <a:spcPct val="85000"/>
          </a:lnSpc>
          <a:defRPr sz="20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91440" tIns="0" rIns="91440" bIns="0" rtlCol="0" anchor="ctr">
        <a:noAutofit/>
      </a:bodyPr>
      <a:lstStyle>
        <a:defPPr algn="ctr">
          <a:lnSpc>
            <a:spcPct val="85000"/>
          </a:lnSpc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yota_DOT_Template_v0.1.pptx" id="{2535012C-34D9-4ACE-9D89-C45DF856A87C}" vid="{CC762566-3C28-4326-B59F-D229D834DE65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 skabelon 01" id="{FA154D1D-520B-214D-9C5A-F08DA7D979E4}" vid="{3109F10A-5806-C04E-9E14-EC301D5DE0FD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inal Template -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A665F773C874A809A4AAD1C8B8996" ma:contentTypeVersion="12" ma:contentTypeDescription="Create a new document." ma:contentTypeScope="" ma:versionID="b5fd6534418265ca2cad0279a61c2b16">
  <xsd:schema xmlns:xsd="http://www.w3.org/2001/XMLSchema" xmlns:xs="http://www.w3.org/2001/XMLSchema" xmlns:p="http://schemas.microsoft.com/office/2006/metadata/properties" xmlns:ns2="9ee1f8c7-7cf8-42a3-a74e-fafb9b98c3c4" xmlns:ns3="78860223-6daa-4956-936b-ea2faa3af0d3" targetNamespace="http://schemas.microsoft.com/office/2006/metadata/properties" ma:root="true" ma:fieldsID="8e72fd52c03955b712ab79649e413122" ns2:_="" ns3:_="">
    <xsd:import namespace="9ee1f8c7-7cf8-42a3-a74e-fafb9b98c3c4"/>
    <xsd:import namespace="78860223-6daa-4956-936b-ea2faa3af0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1f8c7-7cf8-42a3-a74e-fafb9b98c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60223-6daa-4956-936b-ea2faa3af0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1BF2F0-A61A-4496-9D02-2637A766D542}">
  <ds:schemaRefs>
    <ds:schemaRef ds:uri="http://purl.org/dc/terms/"/>
    <ds:schemaRef ds:uri="http://purl.org/dc/dcmitype/"/>
    <ds:schemaRef ds:uri="9ee1f8c7-7cf8-42a3-a74e-fafb9b98c3c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8860223-6daa-4956-936b-ea2faa3af0d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8A2A44-8CD8-4AB6-9728-E360D64196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3AD4F-F216-4CEA-8EC1-6937B5F3CAA4}">
  <ds:schemaRefs>
    <ds:schemaRef ds:uri="78860223-6daa-4956-936b-ea2faa3af0d3"/>
    <ds:schemaRef ds:uri="9ee1f8c7-7cf8-42a3-a74e-fafb9b98c3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1045</Words>
  <Application>Microsoft Office PowerPoint</Application>
  <PresentationFormat>Widescreen</PresentationFormat>
  <Paragraphs>117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Courier New</vt:lpstr>
      <vt:lpstr>Myriad Pro</vt:lpstr>
      <vt:lpstr>Symbol</vt:lpstr>
      <vt:lpstr>Tw Cen MT</vt:lpstr>
      <vt:lpstr>wingdings</vt:lpstr>
      <vt:lpstr>wingdings</vt:lpstr>
      <vt:lpstr>Wingdings 2</vt:lpstr>
      <vt:lpstr>1_Custom Design</vt:lpstr>
      <vt:lpstr>3_Custom Design</vt:lpstr>
      <vt:lpstr>Volvo Group widescreen_2018</vt:lpstr>
      <vt:lpstr>DOT Template</vt:lpstr>
      <vt:lpstr>5_Custom Design</vt:lpstr>
      <vt:lpstr>1_Office Theme</vt:lpstr>
      <vt:lpstr>Final Template - A</vt:lpstr>
      <vt:lpstr> 2021 Pavement Management Relief Funding (PMRF) Program  </vt:lpstr>
      <vt:lpstr>2021 PMRF PROGRAM</vt:lpstr>
      <vt:lpstr>FUNDING DISTRIBUTION</vt:lpstr>
      <vt:lpstr>Eligible expenditures</vt:lpstr>
      <vt:lpstr>Eligible expenditures</vt:lpstr>
      <vt:lpstr>PROJECT ELIGIBILITY</vt:lpstr>
      <vt:lpstr>APPLICATION PROCESS</vt:lpstr>
      <vt:lpstr>Allocation/Caltrans process</vt:lpstr>
      <vt:lpstr>OBLIGATION DEADLINE</vt:lpstr>
      <vt:lpstr>2021 PMRF Program SCHEDULE</vt:lpstr>
      <vt:lpstr>ADDITIONAL INFORMATION</vt:lpstr>
      <vt:lpstr>2021 PMRF GUIDELINES AND Resources</vt:lpstr>
      <vt:lpstr>Q &amp; A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Traffic Signal Synchronization Program (RTSSP) Update</dc:title>
  <dc:creator>Antonio Magana</dc:creator>
  <cp:lastModifiedBy>Heidi Busslinger</cp:lastModifiedBy>
  <cp:revision>124</cp:revision>
  <cp:lastPrinted>2021-08-13T15:02:35Z</cp:lastPrinted>
  <dcterms:created xsi:type="dcterms:W3CDTF">2020-07-16T15:25:13Z</dcterms:created>
  <dcterms:modified xsi:type="dcterms:W3CDTF">2021-10-21T20:46:22Z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0x010100F7EA665F773C874A809A4AAD1C8B8996</vt:lpwstr>
  </property>
</Properties>
</file>