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6"/>
  </p:sldMasterIdLst>
  <p:notesMasterIdLst>
    <p:notesMasterId r:id="rId18"/>
  </p:notesMasterIdLst>
  <p:sldIdLst>
    <p:sldId id="256" r:id="rId7"/>
    <p:sldId id="266" r:id="rId8"/>
    <p:sldId id="267" r:id="rId9"/>
    <p:sldId id="268" r:id="rId10"/>
    <p:sldId id="269" r:id="rId11"/>
    <p:sldId id="273" r:id="rId12"/>
    <p:sldId id="258" r:id="rId13"/>
    <p:sldId id="262" r:id="rId14"/>
    <p:sldId id="270" r:id="rId15"/>
    <p:sldId id="272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808381"/>
    <a:srgbClr val="1E6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7"/>
  </p:normalViewPr>
  <p:slideViewPr>
    <p:cSldViewPr snapToGrid="0" snapToObjects="1">
      <p:cViewPr varScale="1">
        <p:scale>
          <a:sx n="109" d="100"/>
          <a:sy n="109" d="100"/>
        </p:scale>
        <p:origin x="4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63" d="100"/>
          <a:sy n="163" d="100"/>
        </p:scale>
        <p:origin x="160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5B56B9-487F-D746-82F7-C47BF21AEF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469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1E619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2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Regula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854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2394722"/>
            <a:ext cx="12192000" cy="4358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1253331"/>
            <a:ext cx="11376560" cy="4874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1885" y="1263797"/>
            <a:ext cx="5627915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63797"/>
            <a:ext cx="5596246" cy="4351338"/>
          </a:xfrm>
        </p:spPr>
        <p:txBody>
          <a:bodyPr/>
          <a:lstStyle>
            <a:lvl1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1885" y="2"/>
            <a:ext cx="11376561" cy="997526"/>
          </a:xfrm>
        </p:spPr>
        <p:txBody>
          <a:bodyPr wrap="none"/>
          <a:lstStyle>
            <a:lvl1pPr>
              <a:defRPr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86556" y="6127669"/>
            <a:ext cx="843148" cy="593806"/>
          </a:xfrm>
          <a:prstGeom prst="rect">
            <a:avLst/>
          </a:prstGeom>
        </p:spPr>
        <p:txBody>
          <a:bodyPr anchor="ctr" anchorCtr="1"/>
          <a:lstStyle>
            <a:lvl1pPr>
              <a:defRPr sz="2200">
                <a:solidFill>
                  <a:srgbClr val="595959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F88728A-9E54-1B4F-A83C-486C5BF59F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1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627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Eligibility &amp; Mobility Management Program SNAC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7"/>
            <a:ext cx="10515600" cy="2133599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Gracie A. Davis, Section Manager</a:t>
            </a:r>
          </a:p>
          <a:p>
            <a:r>
              <a:rPr lang="en-US" dirty="0"/>
              <a:t>Efren Guzman Magdaleno, Community Transportation Coordinator </a:t>
            </a:r>
          </a:p>
          <a:p>
            <a:endParaRPr lang="en-US" dirty="0"/>
          </a:p>
          <a:p>
            <a:r>
              <a:rPr lang="en-US" dirty="0"/>
              <a:t>October 27, 2020</a:t>
            </a:r>
          </a:p>
        </p:txBody>
      </p:sp>
    </p:spTree>
    <p:extLst>
      <p:ext uri="{BB962C8B-B14F-4D97-AF65-F5344CB8AC3E}">
        <p14:creationId xmlns:p14="http://schemas.microsoft.com/office/powerpoint/2010/main" val="2055475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ED043-5758-4224-8DAA-903D6ADDA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Virtual Community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F37C2-4FD5-4730-AFE6-B46285074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0"/>
            <a:ext cx="11376560" cy="2442989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r>
              <a:rPr lang="en-US" sz="3300" dirty="0">
                <a:latin typeface="Arial"/>
                <a:cs typeface="Arial"/>
              </a:rPr>
              <a:t>Join us for a free 90-minute presentation and learn everything you need to know to safely ride public transportation</a:t>
            </a:r>
            <a:endParaRPr lang="en-US" sz="3300" dirty="0"/>
          </a:p>
          <a:p>
            <a:r>
              <a:rPr lang="en-US" sz="3300" dirty="0">
                <a:latin typeface="Arial"/>
                <a:cs typeface="Arial"/>
              </a:rPr>
              <a:t>Includes interactive quizzes and a Q &amp; A session</a:t>
            </a:r>
          </a:p>
          <a:p>
            <a:r>
              <a:rPr lang="en-US" sz="3300" dirty="0">
                <a:latin typeface="Arial"/>
                <a:cs typeface="Arial"/>
              </a:rPr>
              <a:t>To participate all you will need is: </a:t>
            </a:r>
            <a:endParaRPr lang="en-US" sz="3300" dirty="0">
              <a:cs typeface="Arial"/>
            </a:endParaRPr>
          </a:p>
          <a:p>
            <a:pPr lvl="1"/>
            <a:r>
              <a:rPr lang="en-US" sz="3300" dirty="0">
                <a:latin typeface="Arial"/>
                <a:cs typeface="Arial"/>
              </a:rPr>
              <a:t>Access to the internet </a:t>
            </a:r>
            <a:endParaRPr lang="en-US" sz="3300" dirty="0"/>
          </a:p>
          <a:p>
            <a:pPr lvl="1"/>
            <a:r>
              <a:rPr lang="en-US" sz="3300" dirty="0">
                <a:latin typeface="Arial"/>
                <a:cs typeface="Arial"/>
              </a:rPr>
              <a:t>Email address</a:t>
            </a:r>
            <a:endParaRPr lang="en-US" sz="3300" dirty="0"/>
          </a:p>
          <a:p>
            <a:pPr lvl="1"/>
            <a:r>
              <a:rPr lang="en-US" sz="3300" dirty="0">
                <a:latin typeface="Arial"/>
                <a:cs typeface="Arial"/>
              </a:rPr>
              <a:t>Computer (laptop or desktop) or a tablet</a:t>
            </a:r>
            <a:endParaRPr lang="en-US" sz="3300" dirty="0"/>
          </a:p>
          <a:p>
            <a:r>
              <a:rPr lang="en-US" sz="3300" dirty="0">
                <a:latin typeface="Arial"/>
                <a:cs typeface="Arial"/>
              </a:rPr>
              <a:t>Virtual transit workshops are available in the morning and afternoon on the following dates:</a:t>
            </a:r>
            <a:r>
              <a:rPr lang="en-US" sz="2900" dirty="0">
                <a:latin typeface="Arial"/>
                <a:cs typeface="Arial"/>
              </a:rPr>
              <a:t> 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DBC149-5448-458C-A5F4-DFE372A4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6A0C9-58EE-46A1-8E91-0B0AC137271D}"/>
              </a:ext>
            </a:extLst>
          </p:cNvPr>
          <p:cNvSpPr txBox="1"/>
          <p:nvPr/>
        </p:nvSpPr>
        <p:spPr>
          <a:xfrm>
            <a:off x="3352800" y="3860902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595959"/>
                </a:solidFill>
                <a:latin typeface="Arial"/>
                <a:cs typeface="Arial"/>
              </a:rPr>
              <a:t>November 17, 2020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595959"/>
                </a:solidFill>
                <a:latin typeface="Arial"/>
                <a:cs typeface="Arial"/>
              </a:rPr>
              <a:t>December 8, 2020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6EEDD3-551B-41CC-AD54-CBCD8CCFBEFE}"/>
              </a:ext>
            </a:extLst>
          </p:cNvPr>
          <p:cNvSpPr txBox="1"/>
          <p:nvPr/>
        </p:nvSpPr>
        <p:spPr>
          <a:xfrm>
            <a:off x="6096000" y="3855725"/>
            <a:ext cx="2759075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595959"/>
                </a:solidFill>
                <a:latin typeface="Arial"/>
                <a:cs typeface="Arial"/>
              </a:rPr>
              <a:t>January 12, 2021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595959"/>
                </a:solidFill>
                <a:latin typeface="Arial"/>
                <a:cs typeface="Arial"/>
              </a:rPr>
              <a:t>February 9, 2021</a:t>
            </a:r>
          </a:p>
          <a:p>
            <a:pPr algn="l"/>
            <a:endParaRPr lang="en-US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D109B7-180D-4D36-A331-6C39DDA49488}"/>
              </a:ext>
            </a:extLst>
          </p:cNvPr>
          <p:cNvSpPr txBox="1"/>
          <p:nvPr/>
        </p:nvSpPr>
        <p:spPr>
          <a:xfrm>
            <a:off x="406400" y="5084030"/>
            <a:ext cx="11379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Registration is required to participate. Please call 1-888-878-7099 for more information and register today! </a:t>
            </a:r>
          </a:p>
          <a:p>
            <a:pPr algn="ctr"/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** Free bus passes are available for all who participate** </a:t>
            </a:r>
          </a:p>
          <a:p>
            <a:pPr algn="ctr"/>
            <a:r>
              <a:rPr lang="en-US" dirty="0">
                <a:solidFill>
                  <a:srgbClr val="595959"/>
                </a:solidFill>
                <a:latin typeface="Arial"/>
                <a:cs typeface="Arial"/>
              </a:rPr>
              <a:t>**Workshops are available in multiple languages, please call for details</a:t>
            </a:r>
            <a:r>
              <a:rPr lang="en-US" sz="1400" dirty="0">
                <a:solidFill>
                  <a:srgbClr val="595959"/>
                </a:solidFill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8395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2C15CD-C4B0-4936-8475-9FB0A897E651}"/>
              </a:ext>
            </a:extLst>
          </p:cNvPr>
          <p:cNvSpPr txBox="1"/>
          <p:nvPr/>
        </p:nvSpPr>
        <p:spPr>
          <a:xfrm>
            <a:off x="4192587" y="3041650"/>
            <a:ext cx="3806825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>
                <a:solidFill>
                  <a:srgbClr val="595959"/>
                </a:solidFill>
                <a:latin typeface="Arial"/>
                <a:cs typeface="Arial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74897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E4BE-E764-4BC7-9956-B581A86FF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 ACCESS Eligibility Process </a:t>
            </a:r>
            <a:r>
              <a:rPr lang="en-US" sz="4000" i="1" dirty="0"/>
              <a:t>Pre-COVID-19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FB9E0-DA33-466D-AB3F-369BFBFFFC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100% In-person assessment </a:t>
            </a:r>
          </a:p>
          <a:p>
            <a:pPr>
              <a:lnSpc>
                <a:spcPct val="200000"/>
              </a:lnSpc>
            </a:pPr>
            <a:r>
              <a:rPr lang="en-US" dirty="0"/>
              <a:t>Application</a:t>
            </a:r>
          </a:p>
          <a:p>
            <a:pPr>
              <a:lnSpc>
                <a:spcPct val="200000"/>
              </a:lnSpc>
            </a:pPr>
            <a:r>
              <a:rPr lang="en-US" dirty="0"/>
              <a:t>In-person Interview</a:t>
            </a:r>
          </a:p>
          <a:p>
            <a:pPr>
              <a:lnSpc>
                <a:spcPct val="200000"/>
              </a:lnSpc>
            </a:pPr>
            <a:r>
              <a:rPr lang="en-US" dirty="0"/>
              <a:t>In-person Functional Assessment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33CFB6-D2F4-4439-A7BC-40059424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884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25A9-AE8E-45CE-A8F9-8040A8F3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Adapting to 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B2F7-2D26-4704-8251-68E3AA960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Incorporating COVID-19 guidance</a:t>
            </a:r>
          </a:p>
          <a:p>
            <a:pPr>
              <a:lnSpc>
                <a:spcPct val="200000"/>
              </a:lnSpc>
            </a:pPr>
            <a:r>
              <a:rPr lang="en-US" dirty="0"/>
              <a:t>Transitioning to remote work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Maintaining social distance</a:t>
            </a:r>
          </a:p>
          <a:p>
            <a:pPr>
              <a:lnSpc>
                <a:spcPct val="200000"/>
              </a:lnSpc>
            </a:pPr>
            <a:r>
              <a:rPr lang="en-US" dirty="0"/>
              <a:t>New Certification Contractor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9F0F2-EBFC-4EF1-9A0B-AAB0C9D5E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2FF051-EE14-4DE9-9922-440F96C289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453310" y="1791854"/>
            <a:ext cx="5325241" cy="175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48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DB29-050D-48A0-8BC8-42521E0E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Assessment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DD169-CCEC-434C-AD63-13ED0D79C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New and Recertification must complete an application and a telephone interview assessment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Temporary Certification Process</a:t>
            </a:r>
          </a:p>
          <a:p>
            <a:pPr lvl="1"/>
            <a:r>
              <a:rPr lang="en-US" dirty="0"/>
              <a:t>Application and Telephone interview assessments</a:t>
            </a:r>
          </a:p>
          <a:p>
            <a:pPr lvl="1"/>
            <a:r>
              <a:rPr lang="en-US" dirty="0"/>
              <a:t>Health Care Medical Verification*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Supplemental assessments based on individuals' disabilities</a:t>
            </a:r>
          </a:p>
          <a:p>
            <a:pPr lvl="1"/>
            <a:r>
              <a:rPr lang="en-US" dirty="0"/>
              <a:t>Vision impairment</a:t>
            </a:r>
          </a:p>
          <a:p>
            <a:pPr lvl="1"/>
            <a:r>
              <a:rPr lang="en-US" dirty="0"/>
              <a:t>Mental Issue</a:t>
            </a:r>
          </a:p>
          <a:p>
            <a:pPr lvl="1"/>
            <a:r>
              <a:rPr lang="en-US" dirty="0"/>
              <a:t>Physical </a:t>
            </a:r>
          </a:p>
          <a:p>
            <a:pPr lvl="1"/>
            <a:r>
              <a:rPr lang="en-US" dirty="0"/>
              <a:t>Audio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E62A6-ADD3-4FA9-BC68-4485D9B2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35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AF611E-406F-4A12-8563-D40E559B8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Eligibility Statistics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B77A1-33B2-4FB0-993F-50C4FB7B4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B16A6C1-A3FF-47EF-AD9D-BD87CA6DA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431398"/>
              </p:ext>
            </p:extLst>
          </p:nvPr>
        </p:nvGraphicFramePr>
        <p:xfrm>
          <a:off x="462642" y="1719348"/>
          <a:ext cx="11266716" cy="341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5572">
                  <a:extLst>
                    <a:ext uri="{9D8B030D-6E8A-4147-A177-3AD203B41FA5}">
                      <a16:colId xmlns:a16="http://schemas.microsoft.com/office/drawing/2014/main" val="1099022366"/>
                    </a:ext>
                  </a:extLst>
                </a:gridCol>
                <a:gridCol w="3755572">
                  <a:extLst>
                    <a:ext uri="{9D8B030D-6E8A-4147-A177-3AD203B41FA5}">
                      <a16:colId xmlns:a16="http://schemas.microsoft.com/office/drawing/2014/main" val="2759322190"/>
                    </a:ext>
                  </a:extLst>
                </a:gridCol>
                <a:gridCol w="3755572">
                  <a:extLst>
                    <a:ext uri="{9D8B030D-6E8A-4147-A177-3AD203B41FA5}">
                      <a16:colId xmlns:a16="http://schemas.microsoft.com/office/drawing/2014/main" val="3118761126"/>
                    </a:ext>
                  </a:extLst>
                </a:gridCol>
              </a:tblGrid>
              <a:tr h="854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Pre-Stay at Home Order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During Stay at Home Order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593563"/>
                  </a:ext>
                </a:extLst>
              </a:tr>
              <a:tr h="85482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Certified Monthly Average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6508467"/>
                  </a:ext>
                </a:extLst>
              </a:tr>
              <a:tr h="85482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New vs. Recerts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726/498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473/499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290173"/>
                  </a:ext>
                </a:extLst>
              </a:tr>
              <a:tr h="85482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Auto-Renewals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4838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98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E3B04-00AD-4E10-B8EB-9FB02548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Appeals Recruitment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68B9-133F-4975-B9E5-AD6077C34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253332"/>
            <a:ext cx="11376560" cy="36264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200" dirty="0">
                <a:latin typeface="Arial"/>
                <a:cs typeface="Arial"/>
              </a:rPr>
              <a:t>OC ACCESS Services Appeals Board Policy and Procedures</a:t>
            </a:r>
          </a:p>
          <a:p>
            <a:r>
              <a:rPr lang="en-US" sz="2200" dirty="0">
                <a:latin typeface="Arial"/>
                <a:cs typeface="Arial"/>
              </a:rPr>
              <a:t>Appeals Board Training </a:t>
            </a:r>
            <a:endParaRPr lang="en-US" sz="2200" dirty="0"/>
          </a:p>
          <a:p>
            <a:pPr lvl="1"/>
            <a:r>
              <a:rPr lang="en-US" sz="2200" dirty="0">
                <a:latin typeface="Arial"/>
                <a:cs typeface="Arial"/>
              </a:rPr>
              <a:t>ADA Eligibility Guidelines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Disability Classifications and Eligibility Categories </a:t>
            </a:r>
          </a:p>
          <a:p>
            <a:r>
              <a:rPr lang="en-US" sz="2200" dirty="0">
                <a:latin typeface="Arial"/>
                <a:cs typeface="Arial"/>
              </a:rPr>
              <a:t>Board Commitment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Average 6 Appeals Hearings per year</a:t>
            </a:r>
          </a:p>
          <a:p>
            <a:r>
              <a:rPr lang="en-US" sz="2200" dirty="0">
                <a:latin typeface="Arial"/>
                <a:cs typeface="Arial"/>
              </a:rPr>
              <a:t>Desired Background</a:t>
            </a:r>
            <a:endParaRPr lang="en-US" sz="2200" dirty="0"/>
          </a:p>
          <a:p>
            <a:pPr lvl="1"/>
            <a:r>
              <a:rPr lang="en-US" sz="2200" dirty="0">
                <a:latin typeface="Arial"/>
                <a:cs typeface="Arial"/>
              </a:rPr>
              <a:t>Medical 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Vision Impairment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Hearing Impairment</a:t>
            </a:r>
          </a:p>
          <a:p>
            <a:pPr lvl="1"/>
            <a:r>
              <a:rPr lang="en-US" sz="2200" dirty="0">
                <a:latin typeface="Arial"/>
                <a:cs typeface="Arial"/>
              </a:rPr>
              <a:t>Physical Disability</a:t>
            </a:r>
            <a:endParaRPr lang="en-US" sz="2200" dirty="0"/>
          </a:p>
          <a:p>
            <a:pPr lvl="1"/>
            <a:r>
              <a:rPr lang="en-US" sz="2200" dirty="0">
                <a:latin typeface="Arial"/>
                <a:cs typeface="Arial"/>
              </a:rPr>
              <a:t>Cognitive/Mental Disability</a:t>
            </a:r>
            <a:endParaRPr lang="en-US" sz="2200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4E6F7F-7335-474A-A9E0-640655C8B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8728A-9E54-1B4F-A83C-486C5BF59F1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F699EA-287C-4F83-A84F-8CB8F30CDE58}"/>
              </a:ext>
            </a:extLst>
          </p:cNvPr>
          <p:cNvSpPr txBox="1"/>
          <p:nvPr/>
        </p:nvSpPr>
        <p:spPr>
          <a:xfrm>
            <a:off x="2680188" y="4879732"/>
            <a:ext cx="683162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595959"/>
                </a:solidFill>
                <a:latin typeface="Arial"/>
                <a:cs typeface="Arial"/>
              </a:rPr>
              <a:t>If interested, please contact Gracie A. Davis</a:t>
            </a:r>
          </a:p>
          <a:p>
            <a:pPr algn="ctr"/>
            <a:r>
              <a:rPr lang="en-US" sz="1900" dirty="0">
                <a:solidFill>
                  <a:srgbClr val="595959"/>
                </a:solidFill>
                <a:latin typeface="Arial"/>
                <a:cs typeface="Arial"/>
              </a:rPr>
              <a:t>714-560-5641</a:t>
            </a:r>
          </a:p>
          <a:p>
            <a:pPr algn="ctr"/>
            <a:r>
              <a:rPr lang="en-US" sz="1900" dirty="0">
                <a:solidFill>
                  <a:srgbClr val="595959"/>
                </a:solidFill>
                <a:latin typeface="Arial"/>
                <a:cs typeface="Arial"/>
              </a:rPr>
              <a:t>gdavis@octa.net</a:t>
            </a:r>
          </a:p>
        </p:txBody>
      </p:sp>
    </p:spTree>
    <p:extLst>
      <p:ext uri="{BB962C8B-B14F-4D97-AF65-F5344CB8AC3E}">
        <p14:creationId xmlns:p14="http://schemas.microsoft.com/office/powerpoint/2010/main" val="199050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Arial"/>
                <a:cs typeface="Arial"/>
              </a:rPr>
              <a:t>Travel Training Pre-COVID-19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800" dirty="0">
                <a:latin typeface="Arial"/>
                <a:cs typeface="Arial"/>
              </a:rPr>
              <a:t>Travel Training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/>
                <a:cs typeface="Arial"/>
              </a:rPr>
              <a:t>Mobility Workshops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/>
                <a:cs typeface="Arial"/>
              </a:rPr>
              <a:t>Individual Travel Training</a:t>
            </a:r>
          </a:p>
          <a:p>
            <a:pPr marR="0" lvl="2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/>
                <a:cs typeface="Arial"/>
              </a:rPr>
              <a:t>Small Group Travel Training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2800" dirty="0">
              <a:latin typeface="Arial"/>
              <a:cs typeface="Arial"/>
            </a:endParaRPr>
          </a:p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latin typeface="Arial"/>
                <a:cs typeface="Arial"/>
              </a:rPr>
              <a:t>Outreach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/>
                <a:cs typeface="Arial"/>
              </a:rPr>
              <a:t>Resource Fairs</a:t>
            </a:r>
          </a:p>
          <a:p>
            <a:pPr lvl="2">
              <a:lnSpc>
                <a:spcPct val="107000"/>
              </a:lnSpc>
              <a:spcBef>
                <a:spcPts val="0"/>
              </a:spcBef>
            </a:pPr>
            <a:r>
              <a:rPr lang="en-US" sz="2800" dirty="0">
                <a:latin typeface="Arial"/>
                <a:cs typeface="Arial"/>
              </a:rPr>
              <a:t>Community Sweeps 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Arial"/>
                <a:cs typeface="Arial"/>
              </a:rPr>
              <a:t>Paratransit Eligibility Determination Referrals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latin typeface="Arial"/>
                <a:cs typeface="Arial"/>
              </a:rPr>
              <a:t>Paratransit Community Newsletters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48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DB161-95E7-46C3-9A4B-D2188A3EF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>
                <a:latin typeface="Arial"/>
                <a:cs typeface="Arial"/>
              </a:rPr>
              <a:t>Virtual Mobility 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575B2-8F2B-4E69-915C-5E2A25454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>
              <a:buNone/>
            </a:pPr>
            <a:r>
              <a:rPr lang="en-US" sz="3000" dirty="0">
                <a:latin typeface="Arial"/>
                <a:cs typeface="Arial"/>
              </a:rPr>
              <a:t>What we teach:</a:t>
            </a:r>
          </a:p>
          <a:p>
            <a:pPr lvl="1" indent="0">
              <a:buNone/>
            </a:pPr>
            <a:endParaRPr lang="en-US" sz="3000">
              <a:latin typeface="Arial"/>
              <a:cs typeface="Arial"/>
            </a:endParaRP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How to access virtual sessions</a:t>
            </a: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COVID-19 updates &amp; safety tips</a:t>
            </a: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Street and stranger safety</a:t>
            </a: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Preparing for your trip on transit</a:t>
            </a: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Protocols while riding on transit</a:t>
            </a:r>
          </a:p>
          <a:p>
            <a:pPr lvl="1" indent="0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 Trip planning skills</a:t>
            </a:r>
          </a:p>
          <a:p>
            <a:pPr>
              <a:buNone/>
            </a:pPr>
            <a:endParaRPr lang="en-US" sz="3000">
              <a:latin typeface="Arial"/>
              <a:cs typeface="Arial"/>
            </a:endParaRPr>
          </a:p>
          <a:p>
            <a:pPr lvl="1" indent="0"/>
            <a:r>
              <a:rPr lang="en-US" sz="3000" dirty="0">
                <a:latin typeface="Arial"/>
                <a:cs typeface="Arial"/>
              </a:rPr>
              <a:t> Requires an investment in resources</a:t>
            </a:r>
          </a:p>
          <a:p>
            <a:pPr lvl="3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Zoom License (or other virtual platform)</a:t>
            </a:r>
          </a:p>
          <a:p>
            <a:pPr lvl="4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Note that a paid license was required due to 40-minute time limit on free version</a:t>
            </a:r>
          </a:p>
          <a:p>
            <a:pPr lvl="4">
              <a:buFont typeface="Wingdings"/>
              <a:buChar char="Ø"/>
            </a:pPr>
            <a:r>
              <a:rPr lang="en-US" sz="3000" dirty="0">
                <a:latin typeface="Arial"/>
                <a:cs typeface="Arial"/>
              </a:rPr>
              <a:t>May also require multiple licenses in order to avoid scheduling conflict</a:t>
            </a:r>
          </a:p>
          <a:p>
            <a:pPr lvl="1" indent="0"/>
            <a:endParaRPr lang="en-US" sz="3000">
              <a:latin typeface="Arial"/>
              <a:cs typeface="Arial"/>
            </a:endParaRPr>
          </a:p>
          <a:p>
            <a:pPr lvl="1" indent="0"/>
            <a:r>
              <a:rPr lang="en-US" sz="3000" dirty="0">
                <a:latin typeface="Arial"/>
                <a:cs typeface="Arial"/>
              </a:rPr>
              <a:t> Use interactive features to hold audience attention</a:t>
            </a:r>
          </a:p>
          <a:p>
            <a:pPr lvl="1" indent="0"/>
            <a:r>
              <a:rPr lang="en-US" sz="3000" dirty="0">
                <a:latin typeface="Arial"/>
                <a:cs typeface="Arial"/>
              </a:rPr>
              <a:t> Online evaluations following sessions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54B7D-DCC0-462A-BA78-805FFAA6F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055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6726-2554-40C4-BF1B-5B4EDFDCA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New Hybrid Individual Travel Training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F3CA3-722A-462D-990F-FAB4BFBB6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Response to Community Demand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2 phase training approach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Online</a:t>
            </a: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In-field shadowing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Maintain Social Distancing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In-depth Screening Process</a:t>
            </a:r>
            <a:endParaRPr lang="en-US" dirty="0"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Arial"/>
                <a:cs typeface="Arial"/>
              </a:rPr>
              <a:t>Thank You Dayle McIntosh Center</a:t>
            </a:r>
            <a:endParaRPr lang="en-US" dirty="0"/>
          </a:p>
          <a:p>
            <a:endParaRPr lang="en-US" dirty="0"/>
          </a:p>
          <a:p>
            <a:pPr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ED2BFC-F0B1-4D90-B2A9-7252C37F6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88728A-9E54-1B4F-A83C-486C5BF59F16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charset="0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2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288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CTA Template 2" id="{08507144-847C-D042-9B71-B971A185DA13}" vid="{144A424B-791F-E94F-91EE-BFA3773CC7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Collabware CLM Item Unique ID</Name>
    <Synchronization>Synchronous</Synchronization>
    <Type>1</Type>
    <SequenceNumber>1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10002</Type>
    <SequenceNumber>10500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10004</Type>
    <SequenceNumber>10501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Unique ID</Name>
    <Synchronization>Synchronous</Synchronization>
    <Type>10006</Type>
    <SequenceNumber>10502</SequenceNumber>
    <Url/>
    <Assembly>Collabware.SharePoint.RecordsManagement, Version=1.0.0.0, Culture=neutral, PublicKeyToken=801662d3f2b71412</Assembly>
    <Class>Collabware.SharePoint.RecordsManagement.ItemUniqueIdContentTypeReceiver</Class>
    <Data/>
    <Filter/>
  </Receiver>
  <Receiver>
    <Name>Collabware CLM Item Processing</Name>
    <Synchronization>Synchronous</Synchronization>
    <Type>10001</Type>
    <SequenceNumber>12000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Processing</Name>
    <Synchronization>Asynchronous</Synchronization>
    <Type>10002</Type>
    <SequenceNumber>12001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Processing</Name>
    <Synchronization>Asynchronous</Synchronization>
    <Type>10004</Type>
    <SequenceNumber>12002</SequenceNumber>
    <Url/>
    <Assembly>Collabware.SharePoint.RecordsManagement, Version=1.0.0.0, Culture=neutral, PublicKeyToken=801662d3f2b71412</Assembly>
    <Class>Collabware.SharePoint.RecordsManagement.ItemProcessingContentTypeReceiver</Class>
    <Data/>
    <Filter/>
  </Receiver>
  <Receiver>
    <Name>Collabware CLM Item Audit</Name>
    <Synchronization>Asynchronous</Synchronization>
    <Type>10001</Type>
    <SequenceNumber>11000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10002</Type>
    <SequenceNumber>11001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10005</Type>
    <SequenceNumber>11002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10006</Type>
    <SequenceNumber>11003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Asynchronous</Synchronization>
    <Type>10004</Type>
    <SequenceNumber>11004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Audit</Name>
    <Synchronization>Synchronous</Synchronization>
    <Type>3</Type>
    <SequenceNumber>11005</SequenceNumber>
    <Url/>
    <Assembly>Collabware.SharePoint.RecordsManagement, Version=1.0.0.0, Culture=neutral, PublicKeyToken=801662d3f2b71412</Assembly>
    <Class>Collabware.SharePoint.RecordsManagement.ItemAuditContentTypeReceiver</Class>
    <Data/>
    <Filter/>
  </Receiver>
  <Receiver>
    <Name>Collabware CLM Item Security</Name>
    <Synchronization>Asynchronous</Synchronization>
    <Type>10002</Type>
    <SequenceNumber>13000</SequenceNumber>
    <Url/>
    <Assembly>Collabware.SharePoint.RecordsManagement, Version=1.0.0.0, Culture=neutral, PublicKeyToken=801662d3f2b71412</Assembly>
    <Class>Collabware.SharePoint.RecordsManagement.ItemSecurityContentTypeReceiver</Class>
    <Data/>
    <Filter/>
  </Receiver>
</spe:Receivers>
</file>

<file path=customXml/item3.xml><?xml version="1.0" encoding="utf-8"?>
<?mso-contentType ?>
<SharedContentType xmlns="Microsoft.SharePoint.Taxonomy.ContentTypeSync" SourceId="43979631-4359-44fa-942c-9c96d25bdebe" ContentTypeId="0x010100594F3B4A01437242AD423EA53D53BDDA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CTA Document" ma:contentTypeID="0x010100594F3B4A01437242AD423EA53D53BDDA009B8D00BE98186D429F972436E2315FD7" ma:contentTypeVersion="42" ma:contentTypeDescription="" ma:contentTypeScope="" ma:versionID="f4f4653e8384941d63e9d0fe233608a6">
  <xsd:schema xmlns:xsd="http://www.w3.org/2001/XMLSchema" xmlns:xs="http://www.w3.org/2001/XMLSchema" xmlns:p="http://schemas.microsoft.com/office/2006/metadata/properties" xmlns:ns1="http://schemas.microsoft.com/sharepoint/v3" xmlns:ns2="01efa142-6d66-4eb2-940e-2c462cbe6b39" xmlns:ns3="14382e6c-ee5d-4f46-80e2-e480d0b1fa1e" xmlns:ns5="815484bd-7cbe-4a9c-b7fb-b04f73f35ca0" xmlns:ns6="95c6d326-d790-4bcc-bdb0-21efa1ee755f" targetNamespace="http://schemas.microsoft.com/office/2006/metadata/properties" ma:root="true" ma:fieldsID="52c7fd4bfc91f2659c26d3f3adcc0053" ns1:_="" ns2:_="" ns3:_="" ns5:_="" ns6:_="">
    <xsd:import namespace="http://schemas.microsoft.com/sharepoint/v3"/>
    <xsd:import namespace="01efa142-6d66-4eb2-940e-2c462cbe6b39"/>
    <xsd:import namespace="14382e6c-ee5d-4f46-80e2-e480d0b1fa1e"/>
    <xsd:import namespace="815484bd-7cbe-4a9c-b7fb-b04f73f35ca0"/>
    <xsd:import namespace="95c6d326-d790-4bcc-bdb0-21efa1ee755f"/>
    <xsd:element name="properties">
      <xsd:complexType>
        <xsd:sequence>
          <xsd:element name="documentManagement">
            <xsd:complexType>
              <xsd:all>
                <xsd:element ref="ns1:RoutingRuleDescription"/>
                <xsd:element ref="ns2:Contact_x0020_Person" minOccurs="0"/>
                <xsd:element ref="ns3:Document_x0020_Owner" minOccurs="0"/>
                <xsd:element ref="ns3:Division" minOccurs="0"/>
                <xsd:element ref="ns2:OCTA_x0020_Department" minOccurs="0"/>
                <xsd:element ref="ns2:Section" minOccurs="0"/>
                <xsd:element ref="ns2:Classification" minOccurs="0"/>
                <xsd:element ref="ns5:CWRMItemRecordClassificationTaxHTField0" minOccurs="0"/>
                <xsd:element ref="ns6:TaxCatchAllLabel" minOccurs="0"/>
                <xsd:element ref="ns6:TaxCatchAll" minOccurs="0"/>
                <xsd:element ref="ns5:CWRMItemUniqueId" minOccurs="0"/>
                <xsd:element ref="ns5:CWRMItemRecordState" minOccurs="0"/>
                <xsd:element ref="ns5:CWRMItemRecordCategory" minOccurs="0"/>
                <xsd:element ref="ns5:CWRMItemRecordStatus" minOccurs="0"/>
                <xsd:element ref="ns5:CWRMItemRecordDeclaredDate" minOccurs="0"/>
                <xsd:element ref="ns5:CWRMItemRecordVital" minOccurs="0"/>
                <xsd:element ref="ns5:CWRMItemRecord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2" ma:displayName="Description" ma:description="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fa142-6d66-4eb2-940e-2c462cbe6b39" elementFormDefault="qualified">
    <xsd:import namespace="http://schemas.microsoft.com/office/2006/documentManagement/types"/>
    <xsd:import namespace="http://schemas.microsoft.com/office/infopath/2007/PartnerControls"/>
    <xsd:element name="Contact_x0020_Person" ma:index="3" nillable="true" ma:displayName="Contact Person" ma:list="UserInfo" ma:internalName="Contact_x0020_Person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CTA_x0020_Department" ma:index="7" nillable="true" ma:displayName="Department" ma:format="Dropdown" ma:internalName="OCTA_x0020_Department">
      <xsd:simpleType>
        <xsd:restriction base="dms:Choice">
          <xsd:enumeration value="None"/>
          <xsd:enumeration value="Accounting and Financial Reporting"/>
          <xsd:enumeration value="Bus Operations"/>
          <xsd:enumeration value="Capital Programs"/>
          <xsd:enumeration value="Chief Executive Office"/>
          <xsd:enumeration value="Clerk of the Board"/>
          <xsd:enumeration value="Contracted Transportation Services"/>
          <xsd:enumeration value="Contracts Administration and Materials Management"/>
          <xsd:enumeration value="Diversity Outreach and Economic Opportunity Programs"/>
          <xsd:enumeration value="Facilities Engineering"/>
          <xsd:enumeration value="Finance and Administration"/>
          <xsd:enumeration value="Financial Planning &amp; Analysis"/>
          <xsd:enumeration value="General Services"/>
          <xsd:enumeration value="Government Relations"/>
          <xsd:enumeration value="Health, Safety and Environmental Compliance"/>
          <xsd:enumeration value="Highway Programs"/>
          <xsd:enumeration value="Human Resources"/>
          <xsd:enumeration value="Information Systems"/>
          <xsd:enumeration value="Internal Audit"/>
          <xsd:enumeration value="Internal Communications"/>
          <xsd:enumeration value="Local Initiatives and Community Rail"/>
          <xsd:enumeration value="LOSSAN"/>
          <xsd:enumeration value="Labor and Employee Relations"/>
          <xsd:enumeration value="Learning and Development"/>
          <xsd:enumeration value="M2 Program Management Office"/>
          <xsd:enumeration value="Maintenance"/>
          <xsd:enumeration value="Marketing"/>
          <xsd:enumeration value="Metrolink Expansion"/>
          <xsd:enumeration value="Motorist Services"/>
          <xsd:enumeration value="Project Controls"/>
          <xsd:enumeration value="Public Information Office"/>
          <xsd:enumeration value="Public Outreach"/>
          <xsd:enumeration value="Rail Operations"/>
          <xsd:enumeration value="Rail Programs and Facilities Engineering"/>
          <xsd:enumeration value="Real Property"/>
          <xsd:enumeration value="Revenue Administration"/>
          <xsd:enumeration value="Risk Management"/>
          <xsd:enumeration value="Security and Emergency Preparedness"/>
          <xsd:enumeration value="Service Planning and Customer Services"/>
          <xsd:enumeration value="Strategic Planning"/>
          <xsd:enumeration value="Transportation Planning"/>
          <xsd:enumeration value="Treasury / Public Finance"/>
        </xsd:restriction>
      </xsd:simpleType>
    </xsd:element>
    <xsd:element name="Section" ma:index="8" nillable="true" ma:displayName="Section" ma:internalName="Section" ma:readOnly="false">
      <xsd:simpleType>
        <xsd:restriction base="dms:Text"/>
      </xsd:simpleType>
    </xsd:element>
    <xsd:element name="Classification" ma:index="10" nillable="true" ma:displayName="Classification" ma:default="Public" ma:format="Dropdown" ma:internalName="Classification" ma:readOnly="false">
      <xsd:simpleType>
        <xsd:restriction base="dms:Choice">
          <xsd:enumeration value="Public"/>
          <xsd:enumeration value="Sensitive"/>
          <xsd:enumeration value="Confidenti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82e6c-ee5d-4f46-80e2-e480d0b1fa1e" elementFormDefault="qualified">
    <xsd:import namespace="http://schemas.microsoft.com/office/2006/documentManagement/types"/>
    <xsd:import namespace="http://schemas.microsoft.com/office/infopath/2007/PartnerControls"/>
    <xsd:element name="Document_x0020_Owner" ma:index="4" nillable="true" ma:displayName="Document Owner" ma:list="UserInfo" ma:internalName="Docum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6" nillable="true" ma:displayName="Division" ma:format="Dropdown" ma:internalName="Division">
      <xsd:simpleType>
        <xsd:restriction base="dms:Choice">
          <xsd:enumeration value="None"/>
          <xsd:enumeration value="CEO"/>
          <xsd:enumeration value="Capital Programs"/>
          <xsd:enumeration value="External Affairs"/>
          <xsd:enumeration value="Finance and Administration"/>
          <xsd:enumeration value="HR and Organizational Development"/>
          <xsd:enumeration value="Operations"/>
          <xsd:enumeration value="Planning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484bd-7cbe-4a9c-b7fb-b04f73f35ca0" elementFormDefault="qualified">
    <xsd:import namespace="http://schemas.microsoft.com/office/2006/documentManagement/types"/>
    <xsd:import namespace="http://schemas.microsoft.com/office/infopath/2007/PartnerControls"/>
    <xsd:element name="CWRMItemRecordClassificationTaxHTField0" ma:index="16" nillable="true" ma:taxonomy="true" ma:internalName="CWRMItemRecordClassificationTaxHTField0" ma:taxonomyFieldName="CWRMItemRecordClassification" ma:displayName="Record Classification" ma:readOnly="false" ma:default="" ma:fieldId="{e94be97f-fb02-4deb-9c3d-6d978a059d35}" ma:sspId="eaeee585-dc48-4ad4-b722-2eca14ba770d" ma:termSetId="1460d03f-722e-4a48-a0f8-c7797444b38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WRMItemUniqueId" ma:index="20" nillable="true" ma:displayName="Content ID" ma:description="A universally unique identifier assigned to the item." ma:hidden="true" ma:internalName="CWRMItemUniqueId" ma:readOnly="true">
      <xsd:simpleType>
        <xsd:restriction base="dms:Text"/>
      </xsd:simpleType>
    </xsd:element>
    <xsd:element name="CWRMItemRecordState" ma:index="21" nillable="true" ma:displayName="Record State" ma:description="The current state of this item as it pertains to records management." ma:hidden="true" ma:internalName="CWRMItemRecordState" ma:readOnly="true">
      <xsd:simpleType>
        <xsd:restriction base="dms:Text"/>
      </xsd:simpleType>
    </xsd:element>
    <xsd:element name="CWRMItemRecordCategory" ma:index="22" nillable="true" ma:displayName="Record Category" ma:description="Identifies the current record category for the item." ma:hidden="true" ma:internalName="CWRMItemRecordCategory" ma:readOnly="true">
      <xsd:simpleType>
        <xsd:restriction base="dms:Text"/>
      </xsd:simpleType>
    </xsd:element>
    <xsd:element name="CWRMItemRecordStatus" ma:index="25" nillable="true" ma:displayName="Record Status" ma:description="The current status of this item as it pertains to records management." ma:hidden="true" ma:internalName="CWRMItemRecordStatus" ma:readOnly="true">
      <xsd:simpleType>
        <xsd:restriction base="dms:Text"/>
      </xsd:simpleType>
    </xsd:element>
    <xsd:element name="CWRMItemRecordDeclaredDate" ma:index="26" nillable="true" ma:displayName="Record Declared Date" ma:description="The date and time that the item was declared a record." ma:hidden="true" ma:internalName="CWRMItemRecordDeclaredDate" ma:readOnly="true">
      <xsd:simpleType>
        <xsd:restriction base="dms:DateTime"/>
      </xsd:simpleType>
    </xsd:element>
    <xsd:element name="CWRMItemRecordVital" ma:index="27" nillable="true" ma:displayName="Record Vital" ma:description="Indicates if this item is considered vital to the organization." ma:hidden="true" ma:internalName="CWRMItemRecordVital" ma:readOnly="true">
      <xsd:simpleType>
        <xsd:restriction base="dms:Boolean"/>
      </xsd:simpleType>
    </xsd:element>
    <xsd:element name="CWRMItemRecordData" ma:index="28" nillable="true" ma:displayName="Record Data" ma:description="Contains system specific record data for the item." ma:hidden="true" ma:internalName="CWRMItemRecordData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c6d326-d790-4bcc-bdb0-21efa1ee755f" elementFormDefault="qualified">
    <xsd:import namespace="http://schemas.microsoft.com/office/2006/documentManagement/types"/>
    <xsd:import namespace="http://schemas.microsoft.com/office/infopath/2007/PartnerControls"/>
    <xsd:element name="TaxCatchAllLabel" ma:index="17" nillable="true" ma:displayName="Taxonomy Catch All Column1" ma:hidden="true" ma:list="{9d3d8a91-4cbe-45df-9ecc-31c798750d97}" ma:internalName="TaxCatchAllLabel" ma:readOnly="true" ma:showField="CatchAllDataLabel" ma:web="815484bd-7cbe-4a9c-b7fb-b04f73f35c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18" nillable="true" ma:displayName="Taxonomy Catch All Column" ma:hidden="true" ma:list="{9d3d8a91-4cbe-45df-9ecc-31c798750d97}" ma:internalName="TaxCatchAll" ma:showField="CatchAllData" ma:web="815484bd-7cbe-4a9c-b7fb-b04f73f35c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5" ma:displayName="Author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11" ma:displayName="Keywords"/>
        <xsd:element ref="dc:language" minOccurs="0" maxOccurs="1"/>
        <xsd:element name="category" minOccurs="0" maxOccurs="1" type="xsd:string" ma:index="9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assification xmlns="01efa142-6d66-4eb2-940e-2c462cbe6b39">Public</Classification>
    <Document_x0020_Owner xmlns="14382e6c-ee5d-4f46-80e2-e480d0b1fa1e">
      <UserInfo>
        <DisplayName>Ryan Armstrong</DisplayName>
        <AccountId>165</AccountId>
        <AccountType/>
      </UserInfo>
    </Document_x0020_Owner>
    <CWRMItemRecordClassificationTaxHTField0 xmlns="815484bd-7cbe-4a9c-b7fb-b04f73f35ca0">
      <Terms xmlns="http://schemas.microsoft.com/office/infopath/2007/PartnerControls"/>
    </CWRMItemRecordClassificationTaxHTField0>
    <CWRMItemRecordData xmlns="815484bd-7cbe-4a9c-b7fb-b04f73f35ca0" xsi:nil="true"/>
    <Contact_x0020_Person xmlns="01efa142-6d66-4eb2-940e-2c462cbe6b39">
      <UserInfo>
        <DisplayName>Ryan Armstrong</DisplayName>
        <AccountId>165</AccountId>
        <AccountType/>
      </UserInfo>
    </Contact_x0020_Person>
    <Section xmlns="01efa142-6d66-4eb2-940e-2c462cbe6b39" xsi:nil="true"/>
    <OCTA_x0020_Department xmlns="01efa142-6d66-4eb2-940e-2c462cbe6b39">Marketing</OCTA_x0020_Department>
    <Division xmlns="14382e6c-ee5d-4f46-80e2-e480d0b1fa1e">External Affairs</Division>
    <RoutingRuleDescription xmlns="http://schemas.microsoft.com/sharepoint/v3">OCTA template for Board presentations.</RoutingRuleDescription>
    <TaxCatchAll xmlns="95c6d326-d790-4bcc-bdb0-21efa1ee755f"/>
  </documentManagement>
</p:properties>
</file>

<file path=customXml/itemProps1.xml><?xml version="1.0" encoding="utf-8"?>
<ds:datastoreItem xmlns:ds="http://schemas.openxmlformats.org/officeDocument/2006/customXml" ds:itemID="{BB5BE945-DEC4-4894-8C3E-BD9AEEC914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5F7947-6576-4032-8D19-9B6D6E91F5F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C911D6F-15CA-40A2-AD78-C0B2800CD40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D81E93D2-16DC-4A4D-A56E-B063D18710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1efa142-6d66-4eb2-940e-2c462cbe6b39"/>
    <ds:schemaRef ds:uri="14382e6c-ee5d-4f46-80e2-e480d0b1fa1e"/>
    <ds:schemaRef ds:uri="815484bd-7cbe-4a9c-b7fb-b04f73f35ca0"/>
    <ds:schemaRef ds:uri="95c6d326-d790-4bcc-bdb0-21efa1ee75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E4C7F27-CEC6-4CF1-A1A0-72488B070416}">
  <ds:schemaRefs>
    <ds:schemaRef ds:uri="http://schemas.microsoft.com/office/2006/metadata/properties"/>
    <ds:schemaRef ds:uri="http://schemas.microsoft.com/office/infopath/2007/PartnerControls"/>
    <ds:schemaRef ds:uri="01efa142-6d66-4eb2-940e-2c462cbe6b39"/>
    <ds:schemaRef ds:uri="14382e6c-ee5d-4f46-80e2-e480d0b1fa1e"/>
    <ds:schemaRef ds:uri="815484bd-7cbe-4a9c-b7fb-b04f73f35ca0"/>
    <ds:schemaRef ds:uri="http://schemas.microsoft.com/sharepoint/v3"/>
    <ds:schemaRef ds:uri="95c6d326-d790-4bcc-bdb0-21efa1ee755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OCTA Template for Board (1)</Template>
  <TotalTime>50</TotalTime>
  <Words>467</Words>
  <Application>Microsoft Office PowerPoint</Application>
  <PresentationFormat>Widescreen</PresentationFormat>
  <Paragraphs>122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Eligibility &amp; Mobility Management Program SNAC Update</vt:lpstr>
      <vt:lpstr>OC ACCESS Eligibility Process Pre-COVID-19</vt:lpstr>
      <vt:lpstr>Adapting to COVID-19</vt:lpstr>
      <vt:lpstr>Temporary Assessment Process</vt:lpstr>
      <vt:lpstr>Eligibility Statistics</vt:lpstr>
      <vt:lpstr>Appeals Recruitment </vt:lpstr>
      <vt:lpstr>Travel Training Pre-COVID-19</vt:lpstr>
      <vt:lpstr>Virtual Mobility Workshops</vt:lpstr>
      <vt:lpstr>New Hybrid Individual Travel Training Model</vt:lpstr>
      <vt:lpstr>Monthly Virtual Community Workshop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Efren Guzman Magdaleno</dc:creator>
  <cp:keywords/>
  <cp:lastModifiedBy>Efren Guzman Magdaleno</cp:lastModifiedBy>
  <cp:revision>208</cp:revision>
  <dcterms:created xsi:type="dcterms:W3CDTF">2020-09-14T22:57:06Z</dcterms:created>
  <dcterms:modified xsi:type="dcterms:W3CDTF">2020-10-23T20:49:24Z</dcterms:modified>
  <cp:category>OCTA PowerPoint Presentation Templates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0x010100594F3B4A01437242AD423EA53D53BDDA009B8D00BE98186D429F972436E2315FD7</vt:lpwstr>
  </property>
  <property fmtid="{D5CDD505-2E9C-101B-9397-08002B2CF9AE}" pid="3" name="CWRMItemRecordClassification">
    <vt:lpwstr/>
  </property>
</Properties>
</file>