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6"/>
  </p:sldMasterIdLst>
  <p:notesMasterIdLst>
    <p:notesMasterId r:id="rId13"/>
  </p:notesMasterIdLst>
  <p:sldIdLst>
    <p:sldId id="302" r:id="rId7"/>
    <p:sldId id="257" r:id="rId8"/>
    <p:sldId id="301" r:id="rId9"/>
    <p:sldId id="299" r:id="rId10"/>
    <p:sldId id="258" r:id="rId11"/>
    <p:sldId id="300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808381"/>
    <a:srgbClr val="1E6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77661" autoAdjust="0"/>
  </p:normalViewPr>
  <p:slideViewPr>
    <p:cSldViewPr snapToGrid="0" snapToObjects="1">
      <p:cViewPr varScale="1">
        <p:scale>
          <a:sx n="67" d="100"/>
          <a:sy n="67" d="100"/>
        </p:scale>
        <p:origin x="547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3" d="100"/>
          <a:sy n="163" d="100"/>
        </p:scale>
        <p:origin x="160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CDBE4E-E4B4-5745-97E1-AB17BAA90549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85B56B9-487F-D746-82F7-C47BF21AE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1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59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23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88" indent="-174688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59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</p:spPr>
        <p:txBody>
          <a:bodyPr anchor="b"/>
          <a:lstStyle>
            <a:lvl1pPr algn="ctr">
              <a:defRPr sz="6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1E619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422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Regula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5" y="2"/>
            <a:ext cx="11376561" cy="997526"/>
          </a:xfrm>
        </p:spPr>
        <p:txBody>
          <a:bodyPr wrap="none"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253331"/>
            <a:ext cx="11376560" cy="4351338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86556" y="6127669"/>
            <a:ext cx="843148" cy="593806"/>
          </a:xfrm>
          <a:prstGeom prst="rect">
            <a:avLst/>
          </a:prstGeom>
        </p:spPr>
        <p:txBody>
          <a:bodyPr anchor="ctr" anchorCtr="1"/>
          <a:lstStyle>
            <a:lvl1pPr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F88728A-9E54-1B4F-A83C-486C5BF59F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820A68-89D8-4851-BCAF-2CB24ABE12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0586" y="94796"/>
            <a:ext cx="1232128" cy="66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5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5" y="2"/>
            <a:ext cx="11376561" cy="997526"/>
          </a:xfrm>
        </p:spPr>
        <p:txBody>
          <a:bodyPr wrap="none"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2394722"/>
            <a:ext cx="12192000" cy="4358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253331"/>
            <a:ext cx="11376560" cy="4874338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86556" y="6127669"/>
            <a:ext cx="843148" cy="593806"/>
          </a:xfrm>
          <a:prstGeom prst="rect">
            <a:avLst/>
          </a:prstGeom>
        </p:spPr>
        <p:txBody>
          <a:bodyPr anchor="ctr" anchorCtr="1"/>
          <a:lstStyle>
            <a:lvl1pPr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F88728A-9E54-1B4F-A83C-486C5BF59F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A3E787-820E-42B9-A76C-6A1A4BA33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0586" y="94796"/>
            <a:ext cx="1232128" cy="66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5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885" y="1263797"/>
            <a:ext cx="5627915" cy="4351338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63797"/>
            <a:ext cx="5596246" cy="4351338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1885" y="2"/>
            <a:ext cx="11376561" cy="997526"/>
          </a:xfrm>
        </p:spPr>
        <p:txBody>
          <a:bodyPr wrap="none"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86556" y="6127669"/>
            <a:ext cx="843148" cy="593806"/>
          </a:xfrm>
          <a:prstGeom prst="rect">
            <a:avLst/>
          </a:prstGeom>
        </p:spPr>
        <p:txBody>
          <a:bodyPr anchor="ctr" anchorCtr="1"/>
          <a:lstStyle>
            <a:lvl1pPr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F88728A-9E54-1B4F-A83C-486C5BF59F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86AE40-242C-40E6-A201-AA07929043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0586" y="94796"/>
            <a:ext cx="1232128" cy="66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1885" y="2"/>
            <a:ext cx="11376561" cy="997526"/>
          </a:xfrm>
        </p:spPr>
        <p:txBody>
          <a:bodyPr wrap="none"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86556" y="6127669"/>
            <a:ext cx="843148" cy="593806"/>
          </a:xfrm>
          <a:prstGeom prst="rect">
            <a:avLst/>
          </a:prstGeom>
        </p:spPr>
        <p:txBody>
          <a:bodyPr anchor="ctr" anchorCtr="1"/>
          <a:lstStyle>
            <a:lvl1pPr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F88728A-9E54-1B4F-A83C-486C5BF59F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BCEA97-6F95-4A5A-B05A-1BE8E05911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0586" y="94796"/>
            <a:ext cx="1232128" cy="66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4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684EAA-F681-404B-B4A9-EF20224748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0586" y="94796"/>
            <a:ext cx="1232128" cy="66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6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275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2" r:id="rId4"/>
    <p:sldLayoutId id="2147483654" r:id="rId5"/>
    <p:sldLayoutId id="214748365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3347" y="1872651"/>
            <a:ext cx="8871438" cy="2180603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Update on </a:t>
            </a:r>
            <a:br>
              <a:rPr lang="en-US" sz="4000" b="1" dirty="0"/>
            </a:br>
            <a:r>
              <a:rPr lang="en-US" sz="4000" b="1" dirty="0"/>
              <a:t>Interstate 5 Improvement Project </a:t>
            </a:r>
            <a:br>
              <a:rPr lang="en-US" sz="4000" b="1" dirty="0"/>
            </a:br>
            <a:r>
              <a:rPr lang="en-US" sz="4000" b="1" dirty="0"/>
              <a:t>from State Route 55 to State Route 57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843E09-BBB3-4B5D-9F3D-6FB713AE0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26" y="2392741"/>
            <a:ext cx="2314900" cy="2072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0762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Limits and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96" y="1253331"/>
            <a:ext cx="7023812" cy="5147469"/>
          </a:xfrm>
        </p:spPr>
        <p:txBody>
          <a:bodyPr>
            <a:normAutofit/>
          </a:bodyPr>
          <a:lstStyle/>
          <a:p>
            <a:r>
              <a:rPr lang="en-US" sz="2300" dirty="0"/>
              <a:t>Within cities of Santa Ana and Orange</a:t>
            </a:r>
          </a:p>
          <a:p>
            <a:r>
              <a:rPr lang="en-US" sz="2300" dirty="0"/>
              <a:t>Project A in Measure M2 (M2)</a:t>
            </a:r>
          </a:p>
          <a:p>
            <a:r>
              <a:rPr lang="en-US" sz="2300" dirty="0"/>
              <a:t>Adds second high-occupancy vehicle (HOV) lane on Interstate 5 (I-5) between State Route 55 and </a:t>
            </a:r>
            <a:br>
              <a:rPr lang="en-US" sz="2300" dirty="0"/>
            </a:br>
            <a:r>
              <a:rPr lang="en-US" sz="2300" dirty="0"/>
              <a:t>State Route 57</a:t>
            </a:r>
          </a:p>
          <a:p>
            <a:pPr lvl="1"/>
            <a:r>
              <a:rPr lang="en-US" sz="2000" dirty="0"/>
              <a:t>Increase HOV lane capacity</a:t>
            </a:r>
          </a:p>
          <a:p>
            <a:pPr lvl="1"/>
            <a:r>
              <a:rPr lang="en-US" sz="2000" dirty="0"/>
              <a:t>Eliminate bottlenecks at HOV merge points</a:t>
            </a:r>
          </a:p>
          <a:p>
            <a:pPr lvl="1"/>
            <a:r>
              <a:rPr lang="en-US" sz="2000" dirty="0"/>
              <a:t>Reduce congestion/delay and improve air quality</a:t>
            </a:r>
          </a:p>
          <a:p>
            <a:r>
              <a:rPr lang="en-US" sz="2300" dirty="0"/>
              <a:t>Cost is $41.5 million</a:t>
            </a:r>
          </a:p>
          <a:p>
            <a:pPr lvl="1"/>
            <a:r>
              <a:rPr lang="en-US" sz="2000" dirty="0"/>
              <a:t>Congestion Mitigation and Air Quality Program funding</a:t>
            </a:r>
          </a:p>
          <a:p>
            <a:pPr lvl="1"/>
            <a:r>
              <a:rPr lang="en-US" sz="2000" dirty="0"/>
              <a:t>Surface Transportation Block Grant Program funding</a:t>
            </a:r>
          </a:p>
          <a:p>
            <a:pPr lvl="1"/>
            <a:r>
              <a:rPr lang="en-US" sz="2000" dirty="0"/>
              <a:t>M2 funding</a:t>
            </a:r>
          </a:p>
          <a:p>
            <a:r>
              <a:rPr lang="en-US" sz="2300" dirty="0"/>
              <a:t>Construction phase has started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A7CD81-D94F-4CBE-AF9A-56914E56E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442" y="1868463"/>
            <a:ext cx="4596898" cy="3623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DC1F83-6680-4D33-AB5C-281E1BDB3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86" y="94796"/>
            <a:ext cx="1232128" cy="66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72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I-5/Main Street HOV Ramp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084400-34B4-4681-A195-31087F8C6C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67" t="32176" r="10238" b="3294"/>
          <a:stretch/>
        </p:blipFill>
        <p:spPr>
          <a:xfrm>
            <a:off x="892860" y="1409251"/>
            <a:ext cx="10406280" cy="4742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98E0A-63D1-42A6-91A9-6426ED610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6556" y="6127669"/>
            <a:ext cx="843148" cy="593806"/>
          </a:xfrm>
        </p:spPr>
        <p:txBody>
          <a:bodyPr/>
          <a:lstStyle/>
          <a:p>
            <a:fld id="{8F88728A-9E54-1B4F-A83C-486C5BF59F1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449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7D6C8-2CF8-4C2A-ABE6-459C27842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Construction Schedule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6E4DCC9-7FE2-43D0-B4AE-0CEA230370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102950"/>
              </p:ext>
            </p:extLst>
          </p:nvPr>
        </p:nvGraphicFramePr>
        <p:xfrm>
          <a:off x="1050092" y="1786774"/>
          <a:ext cx="9863382" cy="3892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5598">
                  <a:extLst>
                    <a:ext uri="{9D8B030D-6E8A-4147-A177-3AD203B41FA5}">
                      <a16:colId xmlns:a16="http://schemas.microsoft.com/office/drawing/2014/main" val="334773910"/>
                    </a:ext>
                  </a:extLst>
                </a:gridCol>
                <a:gridCol w="1544446">
                  <a:extLst>
                    <a:ext uri="{9D8B030D-6E8A-4147-A177-3AD203B41FA5}">
                      <a16:colId xmlns:a16="http://schemas.microsoft.com/office/drawing/2014/main" val="2475218754"/>
                    </a:ext>
                  </a:extLst>
                </a:gridCol>
                <a:gridCol w="1544446">
                  <a:extLst>
                    <a:ext uri="{9D8B030D-6E8A-4147-A177-3AD203B41FA5}">
                      <a16:colId xmlns:a16="http://schemas.microsoft.com/office/drawing/2014/main" val="2694947102"/>
                    </a:ext>
                  </a:extLst>
                </a:gridCol>
                <a:gridCol w="1544446">
                  <a:extLst>
                    <a:ext uri="{9D8B030D-6E8A-4147-A177-3AD203B41FA5}">
                      <a16:colId xmlns:a16="http://schemas.microsoft.com/office/drawing/2014/main" val="3688539537"/>
                    </a:ext>
                  </a:extLst>
                </a:gridCol>
                <a:gridCol w="1544446">
                  <a:extLst>
                    <a:ext uri="{9D8B030D-6E8A-4147-A177-3AD203B41FA5}">
                      <a16:colId xmlns:a16="http://schemas.microsoft.com/office/drawing/2014/main" val="2870762649"/>
                    </a:ext>
                  </a:extLst>
                </a:gridCol>
              </a:tblGrid>
              <a:tr h="86966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135774"/>
                  </a:ext>
                </a:extLst>
              </a:tr>
              <a:tr h="503855">
                <a:tc>
                  <a:txBody>
                    <a:bodyPr/>
                    <a:lstStyle/>
                    <a:p>
                      <a:r>
                        <a:rPr lang="en-US" dirty="0"/>
                        <a:t>         Construction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47054418"/>
                  </a:ext>
                </a:extLst>
              </a:tr>
              <a:tr h="503855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Contract approval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8394034"/>
                  </a:ext>
                </a:extLst>
              </a:tr>
              <a:tr h="503855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First working 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181107"/>
                  </a:ext>
                </a:extLst>
              </a:tr>
              <a:tr h="503855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HOV ramp closure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4861959"/>
                  </a:ext>
                </a:extLst>
              </a:tr>
              <a:tr h="503855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HOV ramp demolition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74532"/>
                  </a:ext>
                </a:extLst>
              </a:tr>
              <a:tr h="503855">
                <a:tc>
                  <a:txBody>
                    <a:bodyPr/>
                    <a:lstStyle/>
                    <a:p>
                      <a:r>
                        <a:rPr lang="en-US" dirty="0"/>
                        <a:t>         Project complete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992182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C3395-DE7B-4ABB-8C36-73B1AD869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DFCEF9-65B6-45EA-9B23-401397D529DC}"/>
              </a:ext>
            </a:extLst>
          </p:cNvPr>
          <p:cNvSpPr txBox="1"/>
          <p:nvPr/>
        </p:nvSpPr>
        <p:spPr>
          <a:xfrm>
            <a:off x="6329878" y="3244533"/>
            <a:ext cx="266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December 28, 2018</a:t>
            </a:r>
          </a:p>
        </p:txBody>
      </p:sp>
      <p:sp>
        <p:nvSpPr>
          <p:cNvPr id="10" name="5-Point Star 19">
            <a:extLst>
              <a:ext uri="{FF2B5EF4-FFF2-40B4-BE49-F238E27FC236}">
                <a16:creationId xmlns:a16="http://schemas.microsoft.com/office/drawing/2014/main" id="{A2A95A88-7BF6-470C-8C4E-1E509767A66D}"/>
              </a:ext>
            </a:extLst>
          </p:cNvPr>
          <p:cNvSpPr/>
          <p:nvPr/>
        </p:nvSpPr>
        <p:spPr>
          <a:xfrm>
            <a:off x="6630603" y="4290420"/>
            <a:ext cx="207207" cy="206046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9F1BD1-AF56-4283-8C31-352F03671F9A}"/>
              </a:ext>
            </a:extLst>
          </p:cNvPr>
          <p:cNvSpPr txBox="1"/>
          <p:nvPr/>
        </p:nvSpPr>
        <p:spPr>
          <a:xfrm>
            <a:off x="6630603" y="3677334"/>
            <a:ext cx="266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February 20, 2019</a:t>
            </a:r>
          </a:p>
        </p:txBody>
      </p:sp>
      <p:sp>
        <p:nvSpPr>
          <p:cNvPr id="12" name="5-Point Star 19">
            <a:extLst>
              <a:ext uri="{FF2B5EF4-FFF2-40B4-BE49-F238E27FC236}">
                <a16:creationId xmlns:a16="http://schemas.microsoft.com/office/drawing/2014/main" id="{CD13D2B7-95D1-41C1-9069-D4FF2CE2F6A9}"/>
              </a:ext>
            </a:extLst>
          </p:cNvPr>
          <p:cNvSpPr/>
          <p:nvPr/>
        </p:nvSpPr>
        <p:spPr>
          <a:xfrm>
            <a:off x="6837810" y="4800329"/>
            <a:ext cx="207207" cy="206046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2B6A50-9C30-491E-A58E-C9EF8A21CEBF}"/>
              </a:ext>
            </a:extLst>
          </p:cNvPr>
          <p:cNvSpPr txBox="1"/>
          <p:nvPr/>
        </p:nvSpPr>
        <p:spPr>
          <a:xfrm>
            <a:off x="6860819" y="4208777"/>
            <a:ext cx="1425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Early April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F4096C-7A78-4EC5-B67B-C611137A9145}"/>
              </a:ext>
            </a:extLst>
          </p:cNvPr>
          <p:cNvSpPr txBox="1"/>
          <p:nvPr/>
        </p:nvSpPr>
        <p:spPr>
          <a:xfrm>
            <a:off x="7053027" y="4718686"/>
            <a:ext cx="154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Early Summer</a:t>
            </a:r>
          </a:p>
        </p:txBody>
      </p:sp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65CB42B0-2F6F-4CF4-AE61-52E1973D6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61082" y="3303548"/>
            <a:ext cx="268796" cy="268796"/>
          </a:xfrm>
          <a:prstGeom prst="rect">
            <a:avLst/>
          </a:prstGeom>
        </p:spPr>
      </p:pic>
      <p:pic>
        <p:nvPicPr>
          <p:cNvPr id="18" name="Graphic 17" descr="Checkmark">
            <a:extLst>
              <a:ext uri="{FF2B5EF4-FFF2-40B4-BE49-F238E27FC236}">
                <a16:creationId xmlns:a16="http://schemas.microsoft.com/office/drawing/2014/main" id="{2CE45F9C-62DA-4066-B69B-F230A3056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0234" y="3732610"/>
            <a:ext cx="268796" cy="268796"/>
          </a:xfrm>
          <a:prstGeom prst="rect">
            <a:avLst/>
          </a:prstGeom>
        </p:spPr>
      </p:pic>
      <p:sp>
        <p:nvSpPr>
          <p:cNvPr id="19" name="5-Point Star 19">
            <a:extLst>
              <a:ext uri="{FF2B5EF4-FFF2-40B4-BE49-F238E27FC236}">
                <a16:creationId xmlns:a16="http://schemas.microsoft.com/office/drawing/2014/main" id="{5ED1660A-C39D-487E-A6CD-66AB4942B9C0}"/>
              </a:ext>
            </a:extLst>
          </p:cNvPr>
          <p:cNvSpPr/>
          <p:nvPr/>
        </p:nvSpPr>
        <p:spPr>
          <a:xfrm>
            <a:off x="9595123" y="5268335"/>
            <a:ext cx="207207" cy="206046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52B392-0AAB-4139-B9EA-FC5A32955832}"/>
              </a:ext>
            </a:extLst>
          </p:cNvPr>
          <p:cNvSpPr txBox="1"/>
          <p:nvPr/>
        </p:nvSpPr>
        <p:spPr>
          <a:xfrm>
            <a:off x="9802330" y="5186692"/>
            <a:ext cx="1214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Early 2021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B3538B-FF22-45FD-A565-5ADFFDF07130}"/>
              </a:ext>
            </a:extLst>
          </p:cNvPr>
          <p:cNvSpPr/>
          <p:nvPr/>
        </p:nvSpPr>
        <p:spPr>
          <a:xfrm>
            <a:off x="6096000" y="2803615"/>
            <a:ext cx="3027217" cy="1828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72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Engagement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253330"/>
            <a:ext cx="4951639" cy="5330349"/>
          </a:xfrm>
        </p:spPr>
        <p:txBody>
          <a:bodyPr>
            <a:normAutofit/>
          </a:bodyPr>
          <a:lstStyle/>
          <a:p>
            <a:r>
              <a:rPr lang="en-US" dirty="0"/>
              <a:t>City Council updates</a:t>
            </a:r>
          </a:p>
          <a:p>
            <a:r>
              <a:rPr lang="en-US" dirty="0"/>
              <a:t>Key stakeholder briefings </a:t>
            </a:r>
          </a:p>
          <a:p>
            <a:r>
              <a:rPr lang="en-US" dirty="0"/>
              <a:t>Stakeholder Working Group meetings</a:t>
            </a:r>
          </a:p>
          <a:p>
            <a:r>
              <a:rPr lang="en-US" dirty="0"/>
              <a:t>Neighborhood meetings</a:t>
            </a:r>
          </a:p>
          <a:p>
            <a:r>
              <a:rPr lang="en-US" dirty="0"/>
              <a:t>Civic organization and neighborhood association presentations</a:t>
            </a:r>
          </a:p>
          <a:p>
            <a:r>
              <a:rPr lang="en-US" dirty="0"/>
              <a:t>Chambers of Commerce and business presentations </a:t>
            </a:r>
          </a:p>
          <a:p>
            <a:r>
              <a:rPr lang="en-US" dirty="0"/>
              <a:t>Community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DD030B-2F37-4BCF-BBCB-937942B7C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529" y="1262285"/>
            <a:ext cx="6203601" cy="433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48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Public 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927" y="1420615"/>
            <a:ext cx="3846626" cy="4874338"/>
          </a:xfrm>
        </p:spPr>
        <p:txBody>
          <a:bodyPr/>
          <a:lstStyle/>
          <a:p>
            <a:r>
              <a:rPr lang="en-US" dirty="0"/>
              <a:t>Collateral with project branding </a:t>
            </a:r>
          </a:p>
          <a:p>
            <a:r>
              <a:rPr lang="en-US" dirty="0"/>
              <a:t>Weekly email</a:t>
            </a:r>
            <a:br>
              <a:rPr lang="en-US" dirty="0"/>
            </a:br>
            <a:r>
              <a:rPr lang="en-US" dirty="0"/>
              <a:t>construction alerts</a:t>
            </a:r>
          </a:p>
          <a:p>
            <a:r>
              <a:rPr lang="en-US" dirty="0"/>
              <a:t>Interactive closures and detours map</a:t>
            </a:r>
          </a:p>
          <a:p>
            <a:r>
              <a:rPr lang="en-US" dirty="0"/>
              <a:t>Text alerts</a:t>
            </a:r>
          </a:p>
          <a:p>
            <a:r>
              <a:rPr lang="en-US" dirty="0"/>
              <a:t>Social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9E0AE0-2A26-4396-A34B-A9BE89DE4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74" y="5498510"/>
            <a:ext cx="562203" cy="5622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291F39-6022-496F-B847-A9B3FACDF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733" y="5498509"/>
            <a:ext cx="691041" cy="5622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A5A738-7885-41F5-B4C4-446D53AD3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9529" y="5498509"/>
            <a:ext cx="562204" cy="5622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F293664-987D-4060-B4C2-E3D31B3716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4100" y="1253331"/>
            <a:ext cx="3497580" cy="452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68CDA96-14E4-45C8-820D-E70A70885C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9459" y="1607047"/>
            <a:ext cx="3497580" cy="452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4AA673F-30D2-49D0-BF2D-998104FC73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6163" y="1103477"/>
            <a:ext cx="1820393" cy="1629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21C4A2-A153-42DE-8261-421757D470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9814" y="3030291"/>
            <a:ext cx="2142906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30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TA Template 2" id="{08507144-847C-D042-9B71-B971A185DA13}" vid="{144A424B-791F-E94F-91EE-BFA3773CC7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43979631-4359-44fa-942c-9c96d25bdebe" ContentTypeId="0x010100594F3B4A01437242AD423EA53D53BDDA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CTA Document" ma:contentTypeID="0x010100594F3B4A01437242AD423EA53D53BDDA009B8D00BE98186D429F972436E2315FD7" ma:contentTypeVersion="42" ma:contentTypeDescription="" ma:contentTypeScope="" ma:versionID="9a72f6c9a76da61753b253569f9644c4">
  <xsd:schema xmlns:xsd="http://www.w3.org/2001/XMLSchema" xmlns:xs="http://www.w3.org/2001/XMLSchema" xmlns:p="http://schemas.microsoft.com/office/2006/metadata/properties" xmlns:ns1="http://schemas.microsoft.com/sharepoint/v3" xmlns:ns2="01efa142-6d66-4eb2-940e-2c462cbe6b39" xmlns:ns3="14382e6c-ee5d-4f46-80e2-e480d0b1fa1e" xmlns:ns5="815484bd-7cbe-4a9c-b7fb-b04f73f35ca0" xmlns:ns6="95c6d326-d790-4bcc-bdb0-21efa1ee755f" targetNamespace="http://schemas.microsoft.com/office/2006/metadata/properties" ma:root="true" ma:fieldsID="0de5bf0985eed1fcfbc191702f681afd" ns1:_="" ns2:_="" ns3:_="" ns5:_="" ns6:_="">
    <xsd:import namespace="http://schemas.microsoft.com/sharepoint/v3"/>
    <xsd:import namespace="01efa142-6d66-4eb2-940e-2c462cbe6b39"/>
    <xsd:import namespace="14382e6c-ee5d-4f46-80e2-e480d0b1fa1e"/>
    <xsd:import namespace="815484bd-7cbe-4a9c-b7fb-b04f73f35ca0"/>
    <xsd:import namespace="95c6d326-d790-4bcc-bdb0-21efa1ee755f"/>
    <xsd:element name="properties">
      <xsd:complexType>
        <xsd:sequence>
          <xsd:element name="documentManagement">
            <xsd:complexType>
              <xsd:all>
                <xsd:element ref="ns1:RoutingRuleDescription"/>
                <xsd:element ref="ns2:Contact_x0020_Person" minOccurs="0"/>
                <xsd:element ref="ns3:Document_x0020_Owner" minOccurs="0"/>
                <xsd:element ref="ns3:Division" minOccurs="0"/>
                <xsd:element ref="ns2:OCTA_x0020_Department" minOccurs="0"/>
                <xsd:element ref="ns2:Section" minOccurs="0"/>
                <xsd:element ref="ns2:Classification" minOccurs="0"/>
                <xsd:element ref="ns5:CWRMItemRecordClassificationTaxHTField0" minOccurs="0"/>
                <xsd:element ref="ns6:TaxCatchAllLabel" minOccurs="0"/>
                <xsd:element ref="ns6:TaxCatchAll" minOccurs="0"/>
                <xsd:element ref="ns5:CWRMItemUniqueId" minOccurs="0"/>
                <xsd:element ref="ns5:CWRMItemRecordState" minOccurs="0"/>
                <xsd:element ref="ns5:CWRMItemRecordCategory" minOccurs="0"/>
                <xsd:element ref="ns5:CWRMItemRecordStatus" minOccurs="0"/>
                <xsd:element ref="ns5:CWRMItemRecordDeclaredDate" minOccurs="0"/>
                <xsd:element ref="ns5:CWRMItemRecordVital" minOccurs="0"/>
                <xsd:element ref="ns5:CWRMItemRecord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2" ma:displayName="Description" ma:description="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fa142-6d66-4eb2-940e-2c462cbe6b39" elementFormDefault="qualified">
    <xsd:import namespace="http://schemas.microsoft.com/office/2006/documentManagement/types"/>
    <xsd:import namespace="http://schemas.microsoft.com/office/infopath/2007/PartnerControls"/>
    <xsd:element name="Contact_x0020_Person" ma:index="3" nillable="true" ma:displayName="Contact Person" ma:list="UserInfo" ma:internalName="Contact_x0020_Person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CTA_x0020_Department" ma:index="7" nillable="true" ma:displayName="Department" ma:format="Dropdown" ma:internalName="OCTA_x0020_Department">
      <xsd:simpleType>
        <xsd:restriction base="dms:Choice">
          <xsd:enumeration value="None"/>
          <xsd:enumeration value="Chief Executive Office"/>
          <xsd:enumeration value="Clerk of the Board"/>
          <xsd:enumeration value="Internal Audit"/>
          <xsd:enumeration value="Public Information Office"/>
          <xsd:enumeration value="Security and Emergency Preparedness"/>
          <xsd:enumeration value="Highway Programs"/>
          <xsd:enumeration value="Project Controls"/>
          <xsd:enumeration value="Rail Programs and Facilities Engineering"/>
          <xsd:enumeration value="Diversity Outreach and Economic Opportunity Programs"/>
          <xsd:enumeration value="Government Relations"/>
          <xsd:enumeration value="Marketing"/>
          <xsd:enumeration value="Public Outreach"/>
          <xsd:enumeration value="Accounting and Financial Reporting"/>
          <xsd:enumeration value="Contracts Administration and Materials Management"/>
          <xsd:enumeration value="Finance and Administration"/>
          <xsd:enumeration value="Financial Planning &amp; Analysis"/>
          <xsd:enumeration value="General Services"/>
          <xsd:enumeration value="Information Systems"/>
          <xsd:enumeration value="Revenue Administration"/>
          <xsd:enumeration value="Treasury / Public Finance"/>
          <xsd:enumeration value="Health, Safety and Environmental Compliance"/>
          <xsd:enumeration value="Human Resources"/>
          <xsd:enumeration value="Labor and Employee Relations"/>
          <xsd:enumeration value="Learning and Development"/>
          <xsd:enumeration value="Risk Management"/>
          <xsd:enumeration value="Bus Operations"/>
          <xsd:enumeration value="Contracted Transportation Services"/>
          <xsd:enumeration value="Maintenance and Motorist Services"/>
          <xsd:enumeration value="Rail Operations"/>
          <xsd:enumeration value="Service Planning and Customer Services"/>
          <xsd:enumeration value="Capital Programming"/>
          <xsd:enumeration value="M2 Program Management Office"/>
          <xsd:enumeration value="Strategic Planning"/>
          <xsd:enumeration value="Transportation Planning"/>
        </xsd:restriction>
      </xsd:simpleType>
    </xsd:element>
    <xsd:element name="Section" ma:index="8" nillable="true" ma:displayName="Section" ma:internalName="Section" ma:readOnly="false">
      <xsd:simpleType>
        <xsd:restriction base="dms:Text"/>
      </xsd:simpleType>
    </xsd:element>
    <xsd:element name="Classification" ma:index="10" nillable="true" ma:displayName="Classification" ma:default="Public" ma:format="Dropdown" ma:internalName="Classification" ma:readOnly="false">
      <xsd:simpleType>
        <xsd:restriction base="dms:Choice">
          <xsd:enumeration value="Public"/>
          <xsd:enumeration value="Sensitive"/>
          <xsd:enumeration value="Confidentia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382e6c-ee5d-4f46-80e2-e480d0b1fa1e" elementFormDefault="qualified">
    <xsd:import namespace="http://schemas.microsoft.com/office/2006/documentManagement/types"/>
    <xsd:import namespace="http://schemas.microsoft.com/office/infopath/2007/PartnerControls"/>
    <xsd:element name="Document_x0020_Owner" ma:index="4" nillable="true" ma:displayName="Document Owner" ma:list="UserInfo" ma:internalName="Docum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vision" ma:index="6" nillable="true" ma:displayName="Division" ma:format="Dropdown" ma:internalName="Division">
      <xsd:simpleType>
        <xsd:restriction base="dms:Choice">
          <xsd:enumeration value="None"/>
          <xsd:enumeration value="CEO"/>
          <xsd:enumeration value="Capital Programs"/>
          <xsd:enumeration value="External Affairs"/>
          <xsd:enumeration value="Finance and Administration"/>
          <xsd:enumeration value="HR and Organizational Development"/>
          <xsd:enumeration value="Operations"/>
          <xsd:enumeration value="Planning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5484bd-7cbe-4a9c-b7fb-b04f73f35ca0" elementFormDefault="qualified">
    <xsd:import namespace="http://schemas.microsoft.com/office/2006/documentManagement/types"/>
    <xsd:import namespace="http://schemas.microsoft.com/office/infopath/2007/PartnerControls"/>
    <xsd:element name="CWRMItemRecordClassificationTaxHTField0" ma:index="16" nillable="true" ma:taxonomy="true" ma:internalName="CWRMItemRecordClassificationTaxHTField0" ma:taxonomyFieldName="CWRMItemRecordClassification" ma:displayName="Record Classification" ma:readOnly="false" ma:default="" ma:fieldId="{e94be97f-fb02-4deb-9c3d-6d978a059d35}" ma:sspId="eaeee585-dc48-4ad4-b722-2eca14ba770d" ma:termSetId="1460d03f-722e-4a48-a0f8-c7797444b38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WRMItemUniqueId" ma:index="20" nillable="true" ma:displayName="Content ID" ma:description="A universally unique identifier assigned to the item." ma:hidden="true" ma:internalName="CWRMItemUniqueId" ma:readOnly="true">
      <xsd:simpleType>
        <xsd:restriction base="dms:Text"/>
      </xsd:simpleType>
    </xsd:element>
    <xsd:element name="CWRMItemRecordState" ma:index="21" nillable="true" ma:displayName="Record State" ma:description="The current state of this item as it pertains to records management." ma:hidden="true" ma:internalName="CWRMItemRecordState" ma:readOnly="true">
      <xsd:simpleType>
        <xsd:restriction base="dms:Text"/>
      </xsd:simpleType>
    </xsd:element>
    <xsd:element name="CWRMItemRecordCategory" ma:index="22" nillable="true" ma:displayName="Record Category" ma:description="Identifies the current record category for the item." ma:hidden="true" ma:internalName="CWRMItemRecordCategory" ma:readOnly="true">
      <xsd:simpleType>
        <xsd:restriction base="dms:Text"/>
      </xsd:simpleType>
    </xsd:element>
    <xsd:element name="CWRMItemRecordStatus" ma:index="25" nillable="true" ma:displayName="Record Status" ma:description="The current status of this item as it pertains to records management." ma:hidden="true" ma:internalName="CWRMItemRecordStatus" ma:readOnly="true">
      <xsd:simpleType>
        <xsd:restriction base="dms:Text"/>
      </xsd:simpleType>
    </xsd:element>
    <xsd:element name="CWRMItemRecordDeclaredDate" ma:index="26" nillable="true" ma:displayName="Record Declared Date" ma:description="The date and time that the item was declared a record." ma:hidden="true" ma:internalName="CWRMItemRecordDeclaredDate" ma:readOnly="true">
      <xsd:simpleType>
        <xsd:restriction base="dms:DateTime"/>
      </xsd:simpleType>
    </xsd:element>
    <xsd:element name="CWRMItemRecordVital" ma:index="27" nillable="true" ma:displayName="Record Vital" ma:description="Indicates if this item is considered vital to the organization." ma:hidden="true" ma:internalName="CWRMItemRecordVital" ma:readOnly="true">
      <xsd:simpleType>
        <xsd:restriction base="dms:Boolean"/>
      </xsd:simpleType>
    </xsd:element>
    <xsd:element name="CWRMItemRecordData" ma:index="28" nillable="true" ma:displayName="Record Data" ma:description="Contains system specific record data for the item." ma:hidden="true" ma:internalName="CWRMItemRecordData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6d326-d790-4bcc-bdb0-21efa1ee755f" elementFormDefault="qualified">
    <xsd:import namespace="http://schemas.microsoft.com/office/2006/documentManagement/types"/>
    <xsd:import namespace="http://schemas.microsoft.com/office/infopath/2007/PartnerControls"/>
    <xsd:element name="TaxCatchAllLabel" ma:index="17" nillable="true" ma:displayName="Taxonomy Catch All Column1" ma:hidden="true" ma:list="{9d3d8a91-4cbe-45df-9ecc-31c798750d97}" ma:internalName="TaxCatchAllLabel" ma:readOnly="true" ma:showField="CatchAllDataLabel" ma:web="815484bd-7cbe-4a9c-b7fb-b04f73f35c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18" nillable="true" ma:displayName="Taxonomy Catch All Column" ma:hidden="true" ma:list="{9d3d8a91-4cbe-45df-9ecc-31c798750d97}" ma:internalName="TaxCatchAll" ma:showField="CatchAllData" ma:web="815484bd-7cbe-4a9c-b7fb-b04f73f35c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11" ma:displayName="Keywords"/>
        <xsd:element ref="dc:language" minOccurs="0" maxOccurs="1"/>
        <xsd:element name="category" minOccurs="0" maxOccurs="1" type="xsd:string" ma:index="9" ma:displayName="Category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lassification xmlns="01efa142-6d66-4eb2-940e-2c462cbe6b39">Public</Classification>
    <Document_x0020_Owner xmlns="14382e6c-ee5d-4f46-80e2-e480d0b1fa1e">
      <UserInfo>
        <DisplayName>Ryan Armstrong</DisplayName>
        <AccountId>165</AccountId>
        <AccountType/>
      </UserInfo>
    </Document_x0020_Owner>
    <CWRMItemRecordClassificationTaxHTField0 xmlns="815484bd-7cbe-4a9c-b7fb-b04f73f35ca0">
      <Terms xmlns="http://schemas.microsoft.com/office/infopath/2007/PartnerControls"/>
    </CWRMItemRecordClassificationTaxHTField0>
    <CWRMItemRecordData xmlns="815484bd-7cbe-4a9c-b7fb-b04f73f35ca0" xsi:nil="true"/>
    <Contact_x0020_Person xmlns="01efa142-6d66-4eb2-940e-2c462cbe6b39">
      <UserInfo>
        <DisplayName>Ryan Armstrong</DisplayName>
        <AccountId>165</AccountId>
        <AccountType/>
      </UserInfo>
    </Contact_x0020_Person>
    <Section xmlns="01efa142-6d66-4eb2-940e-2c462cbe6b39" xsi:nil="true"/>
    <OCTA_x0020_Department xmlns="01efa142-6d66-4eb2-940e-2c462cbe6b39">Marketing</OCTA_x0020_Department>
    <Division xmlns="14382e6c-ee5d-4f46-80e2-e480d0b1fa1e">External Affairs</Division>
    <RoutingRuleDescription xmlns="http://schemas.microsoft.com/sharepoint/v3">OCTA template for Board presentations.</RoutingRuleDescription>
    <TaxCatchAll xmlns="95c6d326-d790-4bcc-bdb0-21efa1ee755f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Collabware CLM Item Unique ID</Name>
    <Synchronization>Synchronous</Synchronization>
    <Type>1</Type>
    <SequenceNumber>1</SequenceNumber>
    <Url/>
    <Assembly>Collabware.SharePoint.RecordsManagement, Version=1.0.0.0, Culture=neutral, PublicKeyToken=801662d3f2b71412</Assembly>
    <Class>Collabware.SharePoint.RecordsManagement.ItemUniqueIdContentTypeReceiver</Class>
    <Data/>
    <Filter/>
  </Receiver>
  <Receiver>
    <Name>Collabware CLM Item Unique ID</Name>
    <Synchronization>Synchronous</Synchronization>
    <Type>10002</Type>
    <SequenceNumber>10500</SequenceNumber>
    <Url/>
    <Assembly>Collabware.SharePoint.RecordsManagement, Version=1.0.0.0, Culture=neutral, PublicKeyToken=801662d3f2b71412</Assembly>
    <Class>Collabware.SharePoint.RecordsManagement.ItemUniqueIdContentTypeReceiver</Class>
    <Data/>
    <Filter/>
  </Receiver>
  <Receiver>
    <Name>Collabware CLM Item Unique ID</Name>
    <Synchronization>Synchronous</Synchronization>
    <Type>10004</Type>
    <SequenceNumber>10501</SequenceNumber>
    <Url/>
    <Assembly>Collabware.SharePoint.RecordsManagement, Version=1.0.0.0, Culture=neutral, PublicKeyToken=801662d3f2b71412</Assembly>
    <Class>Collabware.SharePoint.RecordsManagement.ItemUniqueIdContentTypeReceiver</Class>
    <Data/>
    <Filter/>
  </Receiver>
  <Receiver>
    <Name>Collabware CLM Item Unique ID</Name>
    <Synchronization>Synchronous</Synchronization>
    <Type>10006</Type>
    <SequenceNumber>10502</SequenceNumber>
    <Url/>
    <Assembly>Collabware.SharePoint.RecordsManagement, Version=1.0.0.0, Culture=neutral, PublicKeyToken=801662d3f2b71412</Assembly>
    <Class>Collabware.SharePoint.RecordsManagement.ItemUniqueIdContentTypeReceiver</Class>
    <Data/>
    <Filter/>
  </Receiver>
  <Receiver>
    <Name>Collabware CLM Item Processing</Name>
    <Synchronization>Synchronous</Synchronization>
    <Type>10001</Type>
    <SequenceNumber>12000</SequenceNumber>
    <Url/>
    <Assembly>Collabware.SharePoint.RecordsManagement, Version=1.0.0.0, Culture=neutral, PublicKeyToken=801662d3f2b71412</Assembly>
    <Class>Collabware.SharePoint.RecordsManagement.ItemProcessingContentTypeReceiver</Class>
    <Data/>
    <Filter/>
  </Receiver>
  <Receiver>
    <Name>Collabware CLM Item Processing</Name>
    <Synchronization>Asynchronous</Synchronization>
    <Type>10002</Type>
    <SequenceNumber>12001</SequenceNumber>
    <Url/>
    <Assembly>Collabware.SharePoint.RecordsManagement, Version=1.0.0.0, Culture=neutral, PublicKeyToken=801662d3f2b71412</Assembly>
    <Class>Collabware.SharePoint.RecordsManagement.ItemProcessingContentTypeReceiver</Class>
    <Data/>
    <Filter/>
  </Receiver>
  <Receiver>
    <Name>Collabware CLM Item Processing</Name>
    <Synchronization>Asynchronous</Synchronization>
    <Type>10004</Type>
    <SequenceNumber>12002</SequenceNumber>
    <Url/>
    <Assembly>Collabware.SharePoint.RecordsManagement, Version=1.0.0.0, Culture=neutral, PublicKeyToken=801662d3f2b71412</Assembly>
    <Class>Collabware.SharePoint.RecordsManagement.ItemProcessingContentTypeReceiver</Class>
    <Data/>
    <Filter/>
  </Receiver>
  <Receiver>
    <Name>Collabware CLM Item Audit</Name>
    <Synchronization>Asynchronous</Synchronization>
    <Type>10001</Type>
    <SequenceNumber>11000</SequenceNumber>
    <Url/>
    <Assembly>Collabware.SharePoint.RecordsManagement, Version=1.0.0.0, Culture=neutral, PublicKeyToken=801662d3f2b71412</Assembly>
    <Class>Collabware.SharePoint.RecordsManagement.ItemAuditContentTypeReceiver</Class>
    <Data/>
    <Filter/>
  </Receiver>
  <Receiver>
    <Name>Collabware CLM Item Audit</Name>
    <Synchronization>Asynchronous</Synchronization>
    <Type>10002</Type>
    <SequenceNumber>11001</SequenceNumber>
    <Url/>
    <Assembly>Collabware.SharePoint.RecordsManagement, Version=1.0.0.0, Culture=neutral, PublicKeyToken=801662d3f2b71412</Assembly>
    <Class>Collabware.SharePoint.RecordsManagement.ItemAuditContentTypeReceiver</Class>
    <Data/>
    <Filter/>
  </Receiver>
  <Receiver>
    <Name>Collabware CLM Item Audit</Name>
    <Synchronization>Asynchronous</Synchronization>
    <Type>10005</Type>
    <SequenceNumber>11002</SequenceNumber>
    <Url/>
    <Assembly>Collabware.SharePoint.RecordsManagement, Version=1.0.0.0, Culture=neutral, PublicKeyToken=801662d3f2b71412</Assembly>
    <Class>Collabware.SharePoint.RecordsManagement.ItemAuditContentTypeReceiver</Class>
    <Data/>
    <Filter/>
  </Receiver>
  <Receiver>
    <Name>Collabware CLM Item Audit</Name>
    <Synchronization>Asynchronous</Synchronization>
    <Type>10006</Type>
    <SequenceNumber>11003</SequenceNumber>
    <Url/>
    <Assembly>Collabware.SharePoint.RecordsManagement, Version=1.0.0.0, Culture=neutral, PublicKeyToken=801662d3f2b71412</Assembly>
    <Class>Collabware.SharePoint.RecordsManagement.ItemAuditContentTypeReceiver</Class>
    <Data/>
    <Filter/>
  </Receiver>
  <Receiver>
    <Name>Collabware CLM Item Audit</Name>
    <Synchronization>Asynchronous</Synchronization>
    <Type>10004</Type>
    <SequenceNumber>11004</SequenceNumber>
    <Url/>
    <Assembly>Collabware.SharePoint.RecordsManagement, Version=1.0.0.0, Culture=neutral, PublicKeyToken=801662d3f2b71412</Assembly>
    <Class>Collabware.SharePoint.RecordsManagement.ItemAuditContentTypeReceiver</Class>
    <Data/>
    <Filter/>
  </Receiver>
  <Receiver>
    <Name>Collabware CLM Item Audit</Name>
    <Synchronization>Synchronous</Synchronization>
    <Type>3</Type>
    <SequenceNumber>11005</SequenceNumber>
    <Url/>
    <Assembly>Collabware.SharePoint.RecordsManagement, Version=1.0.0.0, Culture=neutral, PublicKeyToken=801662d3f2b71412</Assembly>
    <Class>Collabware.SharePoint.RecordsManagement.ItemAuditContentTypeReceiver</Class>
    <Data/>
    <Filter/>
  </Receiver>
  <Receiver>
    <Name>Collabware CLM Item Security</Name>
    <Synchronization>Asynchronous</Synchronization>
    <Type>10002</Type>
    <SequenceNumber>13000</SequenceNumber>
    <Url/>
    <Assembly>Collabware.SharePoint.RecordsManagement, Version=1.0.0.0, Culture=neutral, PublicKeyToken=801662d3f2b71412</Assembly>
    <Class>Collabware.SharePoint.RecordsManagement.ItemSecurityContentTypeReceiver</Class>
    <Data/>
    <Filter/>
  </Receiver>
</spe:Receivers>
</file>

<file path=customXml/itemProps1.xml><?xml version="1.0" encoding="utf-8"?>
<ds:datastoreItem xmlns:ds="http://schemas.openxmlformats.org/officeDocument/2006/customXml" ds:itemID="{BC911D6F-15CA-40A2-AD78-C0B2800CD404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729E26AD-97CD-451B-B59C-2E4312BD17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efa142-6d66-4eb2-940e-2c462cbe6b39"/>
    <ds:schemaRef ds:uri="14382e6c-ee5d-4f46-80e2-e480d0b1fa1e"/>
    <ds:schemaRef ds:uri="815484bd-7cbe-4a9c-b7fb-b04f73f35ca0"/>
    <ds:schemaRef ds:uri="95c6d326-d790-4bcc-bdb0-21efa1ee75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4C7F27-CEC6-4CF1-A1A0-72488B070416}">
  <ds:schemaRefs>
    <ds:schemaRef ds:uri="http://purl.org/dc/terms/"/>
    <ds:schemaRef ds:uri="http://purl.org/dc/dcmitype/"/>
    <ds:schemaRef ds:uri="95c6d326-d790-4bcc-bdb0-21efa1ee755f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815484bd-7cbe-4a9c-b7fb-b04f73f35ca0"/>
    <ds:schemaRef ds:uri="14382e6c-ee5d-4f46-80e2-e480d0b1fa1e"/>
    <ds:schemaRef ds:uri="http://schemas.microsoft.com/sharepoint/v3"/>
    <ds:schemaRef ds:uri="01efa142-6d66-4eb2-940e-2c462cbe6b39"/>
    <ds:schemaRef ds:uri="http://www.w3.org/XML/1998/namespace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BB5BE945-DEC4-4894-8C3E-BD9AEEC91403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AC5F7947-6576-4032-8D19-9B6D6E91F5F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127</Words>
  <Application>Microsoft Office PowerPoint</Application>
  <PresentationFormat>Widescreen</PresentationFormat>
  <Paragraphs>52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Update on  Interstate 5 Improvement Project  from State Route 55 to State Route 57</vt:lpstr>
      <vt:lpstr>Project Limits and Background</vt:lpstr>
      <vt:lpstr>I-5/Main Street HOV Ramp</vt:lpstr>
      <vt:lpstr>Project Construction Schedule</vt:lpstr>
      <vt:lpstr>Engagement Strategies</vt:lpstr>
      <vt:lpstr>Public Outreach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Interstate 5 Improvement Project  from State Route 55 to State Route 57</dc:title>
  <dc:creator>Chris Boucly</dc:creator>
  <cp:lastModifiedBy>Calina North</cp:lastModifiedBy>
  <cp:revision>18</cp:revision>
  <cp:lastPrinted>2019-03-18T17:41:09Z</cp:lastPrinted>
  <dcterms:created xsi:type="dcterms:W3CDTF">2019-03-15T17:10:23Z</dcterms:created>
  <dcterms:modified xsi:type="dcterms:W3CDTF">2019-04-16T15:20:08Z</dcterms:modified>
</cp:coreProperties>
</file>