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13"/>
  </p:notesMasterIdLst>
  <p:handoutMasterIdLst>
    <p:handoutMasterId r:id="rId14"/>
  </p:handoutMasterIdLst>
  <p:sldIdLst>
    <p:sldId id="289" r:id="rId2"/>
    <p:sldId id="367" r:id="rId3"/>
    <p:sldId id="310" r:id="rId4"/>
    <p:sldId id="360" r:id="rId5"/>
    <p:sldId id="343" r:id="rId6"/>
    <p:sldId id="307" r:id="rId7"/>
    <p:sldId id="318" r:id="rId8"/>
    <p:sldId id="365" r:id="rId9"/>
    <p:sldId id="363" r:id="rId10"/>
    <p:sldId id="314" r:id="rId11"/>
    <p:sldId id="312"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ara Warren" initials="TW" lastIdx="2" clrIdx="0">
    <p:extLst/>
  </p:cmAuthor>
  <p:cmAuthor id="2" name="Stephanie Chhan" initials="SC" lastIdx="4" clrIdx="1">
    <p:extLst>
      <p:ext uri="{19B8F6BF-5375-455C-9EA6-DF929625EA0E}">
        <p15:presenceInfo xmlns:p15="http://schemas.microsoft.com/office/powerpoint/2012/main" userId="S-1-5-21-3633736460-2878077899-1025941259-13308" providerId="AD"/>
      </p:ext>
    </p:extLst>
  </p:cmAuthor>
  <p:cmAuthor id="3" name="Keane Wong" initials="KW" lastIdx="1" clrIdx="2">
    <p:extLst>
      <p:ext uri="{19B8F6BF-5375-455C-9EA6-DF929625EA0E}">
        <p15:presenceInfo xmlns:p15="http://schemas.microsoft.com/office/powerpoint/2012/main" userId="S-1-5-21-3633736460-2878077899-1025941259-25355" providerId="AD"/>
      </p:ext>
    </p:extLst>
  </p:cmAuthor>
  <p:cmAuthor id="4" name="Nereida Villasenor" initials="NV" lastIdx="5" clrIdx="3">
    <p:extLst>
      <p:ext uri="{19B8F6BF-5375-455C-9EA6-DF929625EA0E}">
        <p15:presenceInfo xmlns:p15="http://schemas.microsoft.com/office/powerpoint/2012/main" userId="S-1-5-21-3633736460-2878077899-1025941259-35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5B9BD5"/>
    <a:srgbClr val="FF8600"/>
    <a:srgbClr val="FFC585"/>
    <a:srgbClr val="DA7200"/>
    <a:srgbClr val="E2AC00"/>
    <a:srgbClr val="F8B5AE"/>
    <a:srgbClr val="1E619F"/>
    <a:srgbClr val="8083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28" autoAdjust="0"/>
    <p:restoredTop sz="80975" autoAdjust="0"/>
  </p:normalViewPr>
  <p:slideViewPr>
    <p:cSldViewPr snapToGrid="0" snapToObjects="1">
      <p:cViewPr varScale="1">
        <p:scale>
          <a:sx n="80" d="100"/>
          <a:sy n="80" d="100"/>
        </p:scale>
        <p:origin x="96" y="336"/>
      </p:cViewPr>
      <p:guideLst>
        <p:guide orient="horz" pos="2160"/>
        <p:guide pos="3840"/>
      </p:guideLst>
    </p:cSldViewPr>
  </p:slideViewPr>
  <p:outlineViewPr>
    <p:cViewPr>
      <p:scale>
        <a:sx n="33" d="100"/>
        <a:sy n="33" d="100"/>
      </p:scale>
      <p:origin x="0" y="0"/>
    </p:cViewPr>
  </p:outlineViewPr>
  <p:notesTextViewPr>
    <p:cViewPr>
      <p:scale>
        <a:sx n="3" d="2"/>
        <a:sy n="3" d="2"/>
      </p:scale>
      <p:origin x="0" y="-432"/>
    </p:cViewPr>
  </p:notesTextViewPr>
  <p:sorterViewPr>
    <p:cViewPr>
      <p:scale>
        <a:sx n="66" d="100"/>
        <a:sy n="66" d="100"/>
      </p:scale>
      <p:origin x="0" y="0"/>
    </p:cViewPr>
  </p:sorterViewPr>
  <p:notesViewPr>
    <p:cSldViewPr snapToGrid="0" snapToObjects="1">
      <p:cViewPr varScale="1">
        <p:scale>
          <a:sx n="86" d="100"/>
          <a:sy n="86"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6"/>
            <a:ext cx="3038475" cy="466725"/>
          </a:xfrm>
          <a:prstGeom prst="rect">
            <a:avLst/>
          </a:prstGeom>
        </p:spPr>
        <p:txBody>
          <a:bodyPr vert="horz" lIns="91430" tIns="45713" rIns="91430" bIns="45713" rtlCol="0"/>
          <a:lstStyle>
            <a:lvl1pPr algn="l">
              <a:defRPr sz="1200"/>
            </a:lvl1pPr>
          </a:lstStyle>
          <a:p>
            <a:endParaRPr lang="en-US"/>
          </a:p>
        </p:txBody>
      </p:sp>
      <p:sp>
        <p:nvSpPr>
          <p:cNvPr id="3" name="Date Placeholder 2"/>
          <p:cNvSpPr>
            <a:spLocks noGrp="1"/>
          </p:cNvSpPr>
          <p:nvPr>
            <p:ph type="dt" sz="quarter" idx="1"/>
          </p:nvPr>
        </p:nvSpPr>
        <p:spPr>
          <a:xfrm>
            <a:off x="3970344" y="6"/>
            <a:ext cx="3038475" cy="466725"/>
          </a:xfrm>
          <a:prstGeom prst="rect">
            <a:avLst/>
          </a:prstGeom>
        </p:spPr>
        <p:txBody>
          <a:bodyPr vert="horz" lIns="91430" tIns="45713" rIns="91430" bIns="45713" rtlCol="0"/>
          <a:lstStyle>
            <a:lvl1pPr algn="r">
              <a:defRPr sz="1200"/>
            </a:lvl1pPr>
          </a:lstStyle>
          <a:p>
            <a:fld id="{74B1A950-C805-46D9-9013-1DAC3988DE26}" type="datetimeFigureOut">
              <a:rPr lang="en-US" smtClean="0"/>
              <a:t>4/11/2019</a:t>
            </a:fld>
            <a:endParaRPr lang="en-US"/>
          </a:p>
        </p:txBody>
      </p:sp>
      <p:sp>
        <p:nvSpPr>
          <p:cNvPr id="4" name="Footer Placeholder 3"/>
          <p:cNvSpPr>
            <a:spLocks noGrp="1"/>
          </p:cNvSpPr>
          <p:nvPr>
            <p:ph type="ftr" sz="quarter" idx="2"/>
          </p:nvPr>
        </p:nvSpPr>
        <p:spPr>
          <a:xfrm>
            <a:off x="6" y="8829680"/>
            <a:ext cx="3038475" cy="466725"/>
          </a:xfrm>
          <a:prstGeom prst="rect">
            <a:avLst/>
          </a:prstGeom>
        </p:spPr>
        <p:txBody>
          <a:bodyPr vert="horz" lIns="91430" tIns="45713" rIns="91430"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44" y="8829680"/>
            <a:ext cx="3038475" cy="466725"/>
          </a:xfrm>
          <a:prstGeom prst="rect">
            <a:avLst/>
          </a:prstGeom>
        </p:spPr>
        <p:txBody>
          <a:bodyPr vert="horz" lIns="91430" tIns="45713" rIns="91430" bIns="45713" rtlCol="0" anchor="b"/>
          <a:lstStyle>
            <a:lvl1pPr algn="r">
              <a:defRPr sz="1200"/>
            </a:lvl1pPr>
          </a:lstStyle>
          <a:p>
            <a:fld id="{901FE1E8-729E-4CD6-9E42-C324BF418CDE}" type="slidenum">
              <a:rPr lang="en-US" smtClean="0"/>
              <a:t>‹#›</a:t>
            </a:fld>
            <a:endParaRPr lang="en-US"/>
          </a:p>
        </p:txBody>
      </p:sp>
    </p:spTree>
    <p:extLst>
      <p:ext uri="{BB962C8B-B14F-4D97-AF65-F5344CB8AC3E}">
        <p14:creationId xmlns:p14="http://schemas.microsoft.com/office/powerpoint/2010/main" val="3704872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1"/>
            <a:ext cx="3037840" cy="466435"/>
          </a:xfrm>
          <a:prstGeom prst="rect">
            <a:avLst/>
          </a:prstGeom>
        </p:spPr>
        <p:txBody>
          <a:bodyPr vert="horz" lIns="93155" tIns="46573" rIns="93155" bIns="46573" rtlCol="0"/>
          <a:lstStyle>
            <a:lvl1pPr algn="l">
              <a:defRPr sz="1200"/>
            </a:lvl1pPr>
          </a:lstStyle>
          <a:p>
            <a:endParaRPr lang="en-US"/>
          </a:p>
        </p:txBody>
      </p:sp>
      <p:sp>
        <p:nvSpPr>
          <p:cNvPr id="3" name="Date Placeholder 2"/>
          <p:cNvSpPr>
            <a:spLocks noGrp="1"/>
          </p:cNvSpPr>
          <p:nvPr>
            <p:ph type="dt" idx="1"/>
          </p:nvPr>
        </p:nvSpPr>
        <p:spPr>
          <a:xfrm>
            <a:off x="3970939" y="11"/>
            <a:ext cx="3037840" cy="466435"/>
          </a:xfrm>
          <a:prstGeom prst="rect">
            <a:avLst/>
          </a:prstGeom>
        </p:spPr>
        <p:txBody>
          <a:bodyPr vert="horz" lIns="93155" tIns="46573" rIns="93155" bIns="46573" rtlCol="0"/>
          <a:lstStyle>
            <a:lvl1pPr algn="r">
              <a:defRPr sz="1200"/>
            </a:lvl1pPr>
          </a:lstStyle>
          <a:p>
            <a:fld id="{D8CDBE4E-E4B4-5745-97E1-AB17BAA90549}" type="datetimeFigureOut">
              <a:rPr lang="en-US" smtClean="0"/>
              <a:t>4/11/2019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5" tIns="46573" rIns="93155" bIns="46573" rtlCol="0" anchor="ctr"/>
          <a:lstStyle/>
          <a:p>
            <a:endParaRPr lang="en-US"/>
          </a:p>
        </p:txBody>
      </p:sp>
      <p:sp>
        <p:nvSpPr>
          <p:cNvPr id="5" name="Notes Placeholder 4"/>
          <p:cNvSpPr>
            <a:spLocks noGrp="1"/>
          </p:cNvSpPr>
          <p:nvPr>
            <p:ph type="body" sz="quarter" idx="3"/>
          </p:nvPr>
        </p:nvSpPr>
        <p:spPr>
          <a:xfrm>
            <a:off x="701041" y="4473893"/>
            <a:ext cx="5608320" cy="3660457"/>
          </a:xfrm>
          <a:prstGeom prst="rect">
            <a:avLst/>
          </a:prstGeom>
        </p:spPr>
        <p:txBody>
          <a:bodyPr vert="horz" lIns="93155" tIns="46573" rIns="93155" bIns="465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8"/>
            <a:ext cx="3037840" cy="466434"/>
          </a:xfrm>
          <a:prstGeom prst="rect">
            <a:avLst/>
          </a:prstGeom>
        </p:spPr>
        <p:txBody>
          <a:bodyPr vert="horz" lIns="93155" tIns="46573" rIns="93155" bIns="4657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78"/>
            <a:ext cx="3037840" cy="466434"/>
          </a:xfrm>
          <a:prstGeom prst="rect">
            <a:avLst/>
          </a:prstGeom>
        </p:spPr>
        <p:txBody>
          <a:bodyPr vert="horz" lIns="93155" tIns="46573" rIns="93155" bIns="46573" rtlCol="0" anchor="b"/>
          <a:lstStyle>
            <a:lvl1pPr algn="r">
              <a:defRPr sz="1200"/>
            </a:lvl1pPr>
          </a:lstStyle>
          <a:p>
            <a:fld id="{385B56B9-487F-D746-82F7-C47BF21AEF15}" type="slidenum">
              <a:rPr lang="en-US" smtClean="0"/>
              <a:t>‹#›</a:t>
            </a:fld>
            <a:endParaRPr lang="en-US"/>
          </a:p>
        </p:txBody>
      </p:sp>
    </p:spTree>
    <p:extLst>
      <p:ext uri="{BB962C8B-B14F-4D97-AF65-F5344CB8AC3E}">
        <p14:creationId xmlns:p14="http://schemas.microsoft.com/office/powerpoint/2010/main" val="87111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Chairman Do</a:t>
            </a:r>
            <a:r>
              <a:rPr lang="en-US" baseline="0" dirty="0"/>
              <a:t>, Members of the Transit Committee.</a:t>
            </a:r>
          </a:p>
          <a:p>
            <a:r>
              <a:rPr lang="en-US" baseline="0" dirty="0"/>
              <a:t>I’m Eric Carlson, Senior Transportation Analyst, Strategic Planning.</a:t>
            </a:r>
          </a:p>
          <a:p>
            <a:r>
              <a:rPr lang="en-US" dirty="0"/>
              <a:t>Today,</a:t>
            </a:r>
            <a:r>
              <a:rPr lang="en-US" baseline="0" dirty="0"/>
              <a:t> I have an update on the Bristol Street Study Purpose and Need.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1</a:t>
            </a:fld>
            <a:endParaRPr lang="en-US"/>
          </a:p>
        </p:txBody>
      </p:sp>
    </p:spTree>
    <p:extLst>
      <p:ext uri="{BB962C8B-B14F-4D97-AF65-F5344CB8AC3E}">
        <p14:creationId xmlns:p14="http://schemas.microsoft.com/office/powerpoint/2010/main" val="209382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regular</a:t>
            </a:r>
            <a:r>
              <a:rPr lang="en-US" baseline="0" dirty="0"/>
              <a:t> input and coordination with the local agencies, the project development team meets on a monthly basis and includes technical staff from each of the local jurisdictions and from Caltrans and John Wayne Airport. We will also hold three stakeholder workshops to solicit input from representatives of local businesses, school districts, hospitals, major employers and homeowner associations. Additionally, we will hold open houses and provide info at community events, provide an online survey and social media posts, and use translations to engage a wide audience.</a:t>
            </a:r>
          </a:p>
          <a:p>
            <a:endParaRPr lang="en-US" baseline="0" dirty="0"/>
          </a:p>
          <a:p>
            <a:r>
              <a:rPr lang="en-US" baseline="0" dirty="0"/>
              <a:t>We will also provide city council updates to solicit input from the local jurisdictions.</a:t>
            </a:r>
          </a:p>
          <a:p>
            <a:r>
              <a:rPr lang="en-US" baseline="0" dirty="0"/>
              <a:t>The outreach phases will correspond with the OCTA Board updates, on the following schedule…</a:t>
            </a:r>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10</a:t>
            </a:fld>
            <a:endParaRPr lang="en-US"/>
          </a:p>
        </p:txBody>
      </p:sp>
    </p:spTree>
    <p:extLst>
      <p:ext uri="{BB962C8B-B14F-4D97-AF65-F5344CB8AC3E}">
        <p14:creationId xmlns:p14="http://schemas.microsoft.com/office/powerpoint/2010/main" val="333325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steps include</a:t>
            </a:r>
            <a:r>
              <a:rPr lang="en-US" baseline="0" dirty="0"/>
              <a:t> conducting the initial round of outreach, holding one-to-one agency meetings, developing six draft conceptual alternatives …and then returning to this committee and the Board in late summer with another update.</a:t>
            </a:r>
          </a:p>
          <a:p>
            <a:endParaRPr lang="en-US" baseline="0" dirty="0"/>
          </a:p>
          <a:p>
            <a:r>
              <a:rPr lang="en-US" baseline="0" dirty="0"/>
              <a:t>This concludes the presentation. </a:t>
            </a:r>
          </a:p>
          <a:p>
            <a:r>
              <a:rPr lang="en-US" baseline="0" dirty="0"/>
              <a:t>I’m happy to answer any questions.</a:t>
            </a:r>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11</a:t>
            </a:fld>
            <a:endParaRPr lang="en-US"/>
          </a:p>
        </p:txBody>
      </p:sp>
    </p:spTree>
    <p:extLst>
      <p:ext uri="{BB962C8B-B14F-4D97-AF65-F5344CB8AC3E}">
        <p14:creationId xmlns:p14="http://schemas.microsoft.com/office/powerpoint/2010/main" val="159290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OCTA completed the OC Transit</a:t>
            </a:r>
            <a:r>
              <a:rPr lang="en-US" baseline="0" dirty="0"/>
              <a:t> Vision, a 20-year transit master plan, which identified 11 “opportunity corridors” for further study. The Bristol Street Transit Corridor Study was identified as one of the priorities for the short-term action plan – due its ridership, special trip generators, and potential to provide benefits to the corridor and overall transportation system. </a:t>
            </a:r>
          </a:p>
          <a:p>
            <a:endParaRPr lang="en-US" baseline="0" dirty="0"/>
          </a:p>
          <a:p>
            <a:r>
              <a:rPr lang="en-US" baseline="0" dirty="0"/>
              <a:t>The 8-mile corridor which this study focuses on is part of a larger travel corridor (which extends from the </a:t>
            </a:r>
            <a:r>
              <a:rPr lang="en-US" baseline="0" dirty="0" err="1"/>
              <a:t>Goldenwest</a:t>
            </a:r>
            <a:r>
              <a:rPr lang="en-US" baseline="0" dirty="0"/>
              <a:t> Transportation Center to the UC Irvine campus via Westminster Avenue and Bristol Street). However, this is the first segment that was selected </a:t>
            </a:r>
            <a:r>
              <a:rPr lang="en-US" baseline="0"/>
              <a:t>for study.</a:t>
            </a:r>
            <a:endParaRPr lang="en-US" dirty="0"/>
          </a:p>
        </p:txBody>
      </p:sp>
      <p:sp>
        <p:nvSpPr>
          <p:cNvPr id="4" name="Slide Number Placeholder 3"/>
          <p:cNvSpPr>
            <a:spLocks noGrp="1"/>
          </p:cNvSpPr>
          <p:nvPr>
            <p:ph type="sldNum" sz="quarter" idx="5"/>
          </p:nvPr>
        </p:nvSpPr>
        <p:spPr/>
        <p:txBody>
          <a:bodyPr/>
          <a:lstStyle/>
          <a:p>
            <a:fld id="{385B56B9-487F-D746-82F7-C47BF21AEF15}" type="slidenum">
              <a:rPr lang="en-US" smtClean="0"/>
              <a:t>2</a:t>
            </a:fld>
            <a:endParaRPr lang="en-US"/>
          </a:p>
        </p:txBody>
      </p:sp>
    </p:spTree>
    <p:extLst>
      <p:ext uri="{BB962C8B-B14F-4D97-AF65-F5344CB8AC3E}">
        <p14:creationId xmlns:p14="http://schemas.microsoft.com/office/powerpoint/2010/main" val="192939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897"/>
            <a:ext cx="5608320" cy="4178617"/>
          </a:xfrm>
        </p:spPr>
        <p:txBody>
          <a:bodyPr/>
          <a:lstStyle/>
          <a:p>
            <a:r>
              <a:rPr lang="en-US" dirty="0"/>
              <a:t>The study limits extend</a:t>
            </a:r>
            <a:r>
              <a:rPr lang="en-US" baseline="0" dirty="0"/>
              <a:t> from 17</a:t>
            </a:r>
            <a:r>
              <a:rPr lang="en-US" baseline="30000" dirty="0"/>
              <a:t>th</a:t>
            </a:r>
            <a:r>
              <a:rPr lang="en-US" baseline="0" dirty="0"/>
              <a:t> Street (near Santa Ana College) and Baker Street (south of I-405) and over to John Wayne Airport. The study area includes the cities of Santa Ana, Costa Mesa, Irvine and Newport Beach. The study will identify and evaluate options for improving transit including various alignments and technologies (Bus, BRT, Rapid Streetcar).</a:t>
            </a:r>
          </a:p>
          <a:p>
            <a:endParaRPr lang="en-US" baseline="0" dirty="0"/>
          </a:p>
          <a:p>
            <a:r>
              <a:rPr lang="en-US" baseline="0" dirty="0"/>
              <a:t>The alternatives will be evaluated based on technical performance and community support.</a:t>
            </a:r>
          </a:p>
          <a:p>
            <a:r>
              <a:rPr lang="en-US" baseline="0" dirty="0"/>
              <a:t>We will continue to use the monthly Project Development Team meetings to coordinate closely with the local jurisdictions and agencies; and we will also hold stakeholder workshops, open houses, and use surveys and social media to solicit input from the stakeholders and public.</a:t>
            </a:r>
          </a:p>
          <a:p>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3</a:t>
            </a:fld>
            <a:endParaRPr lang="en-US"/>
          </a:p>
        </p:txBody>
      </p:sp>
    </p:spTree>
    <p:extLst>
      <p:ext uri="{BB962C8B-B14F-4D97-AF65-F5344CB8AC3E}">
        <p14:creationId xmlns:p14="http://schemas.microsoft.com/office/powerpoint/2010/main" val="251058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897"/>
            <a:ext cx="5608320" cy="4178617"/>
          </a:xfrm>
        </p:spPr>
        <p:txBody>
          <a:bodyPr/>
          <a:lstStyle/>
          <a:p>
            <a:r>
              <a:rPr lang="en-US" dirty="0"/>
              <a:t>Regarding the study process and schedule: </a:t>
            </a:r>
          </a:p>
          <a:p>
            <a:r>
              <a:rPr lang="en-US" dirty="0"/>
              <a:t>We completed the Transit Master Plan last year and we’re now at the Corridor Study step. This is the precursor to an environmental review. In this study we will evaluate a range of alternatives and screen them down to a few of the best performing ones which also have wide community support. At the conclusion of this study the OCTA Board will have its first opportunity to select a few of the alternatives for advancement into a environmental review process or to make other recommendations.</a:t>
            </a:r>
          </a:p>
          <a:p>
            <a:endParaRPr lang="en-US" dirty="0"/>
          </a:p>
          <a:p>
            <a:r>
              <a:rPr lang="en-US" dirty="0"/>
              <a:t>Within the Corridor Study step, there are four distinct phases:</a:t>
            </a:r>
          </a:p>
          <a:p>
            <a:pPr marL="171450" indent="-171450">
              <a:buFont typeface="Arial" panose="020B0604020202020204" pitchFamily="34" charset="0"/>
              <a:buChar char="•"/>
            </a:pPr>
            <a:r>
              <a:rPr lang="en-US" dirty="0"/>
              <a:t>Purpose and Need – April 2019</a:t>
            </a:r>
          </a:p>
          <a:p>
            <a:pPr marL="171450" indent="-171450">
              <a:buFont typeface="Arial" panose="020B0604020202020204" pitchFamily="34" charset="0"/>
              <a:buChar char="•"/>
            </a:pPr>
            <a:r>
              <a:rPr lang="en-US" dirty="0"/>
              <a:t>Alternatives Development – Summer 2019</a:t>
            </a:r>
          </a:p>
          <a:p>
            <a:pPr marL="171450" indent="-171450">
              <a:buFont typeface="Arial" panose="020B0604020202020204" pitchFamily="34" charset="0"/>
              <a:buChar char="•"/>
            </a:pPr>
            <a:r>
              <a:rPr lang="en-US" dirty="0"/>
              <a:t>Alternatives Evaluation – Winter 2020</a:t>
            </a:r>
          </a:p>
          <a:p>
            <a:pPr marL="171450" indent="-171450">
              <a:buFont typeface="Arial" panose="020B0604020202020204" pitchFamily="34" charset="0"/>
              <a:buChar char="•"/>
            </a:pPr>
            <a:r>
              <a:rPr lang="en-US" dirty="0"/>
              <a:t>Final Report – Summer 2020</a:t>
            </a:r>
          </a:p>
          <a:p>
            <a:r>
              <a:rPr lang="en-US" dirty="0"/>
              <a:t>We will return to the TC and Board with an update after each phase.</a:t>
            </a:r>
          </a:p>
        </p:txBody>
      </p:sp>
      <p:sp>
        <p:nvSpPr>
          <p:cNvPr id="4" name="Slide Number Placeholder 3"/>
          <p:cNvSpPr>
            <a:spLocks noGrp="1"/>
          </p:cNvSpPr>
          <p:nvPr>
            <p:ph type="sldNum" sz="quarter" idx="10"/>
          </p:nvPr>
        </p:nvSpPr>
        <p:spPr/>
        <p:txBody>
          <a:bodyPr/>
          <a:lstStyle/>
          <a:p>
            <a:fld id="{385B56B9-487F-D746-82F7-C47BF21AEF15}" type="slidenum">
              <a:rPr lang="en-US" smtClean="0"/>
              <a:t>4</a:t>
            </a:fld>
            <a:endParaRPr lang="en-US"/>
          </a:p>
        </p:txBody>
      </p:sp>
    </p:spTree>
    <p:extLst>
      <p:ext uri="{BB962C8B-B14F-4D97-AF65-F5344CB8AC3E}">
        <p14:creationId xmlns:p14="http://schemas.microsoft.com/office/powerpoint/2010/main" val="2510583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127" y="4503119"/>
            <a:ext cx="5656999" cy="4205909"/>
          </a:xfrm>
        </p:spPr>
        <p:txBody>
          <a:bodyPr/>
          <a:lstStyle/>
          <a:p>
            <a:r>
              <a:rPr lang="en-US" dirty="0"/>
              <a:t>To provide some context of the Bristol</a:t>
            </a:r>
            <a:r>
              <a:rPr lang="en-US" baseline="0" dirty="0"/>
              <a:t> Street corridor, this map shows the heaviest bus passenger volumes on the OCTA system. (The darker the blue color the higher the passenger volumes.) The study area appears in the green shading. This illustrates that some of the highest transit usage in the county occurs in the study area along Bristol Street. And on several of the connecting east-west routes in the norther part of the study area. </a:t>
            </a:r>
          </a:p>
          <a:p>
            <a:r>
              <a:rPr lang="en-US" baseline="0" dirty="0"/>
              <a:t>Some factors contributing to this are the major trip generators in the area including: </a:t>
            </a:r>
          </a:p>
          <a:p>
            <a:pPr marL="171450" indent="-171450">
              <a:buFont typeface="Arial" panose="020B0604020202020204" pitchFamily="34" charset="0"/>
              <a:buChar char="•"/>
            </a:pPr>
            <a:r>
              <a:rPr lang="en-US" baseline="0" dirty="0"/>
              <a:t>Santa Ana College</a:t>
            </a:r>
          </a:p>
          <a:p>
            <a:pPr marL="171450" indent="-171450">
              <a:buFont typeface="Arial" panose="020B0604020202020204" pitchFamily="34" charset="0"/>
              <a:buChar char="•"/>
            </a:pPr>
            <a:r>
              <a:rPr lang="en-US" baseline="0" dirty="0"/>
              <a:t>Santa Ana Civic Center</a:t>
            </a:r>
          </a:p>
          <a:p>
            <a:pPr marL="171450" indent="-171450">
              <a:buFont typeface="Arial" panose="020B0604020202020204" pitchFamily="34" charset="0"/>
              <a:buChar char="•"/>
            </a:pPr>
            <a:r>
              <a:rPr lang="en-US" baseline="0" dirty="0"/>
              <a:t>South Coast Metro area</a:t>
            </a:r>
          </a:p>
          <a:p>
            <a:pPr marL="171450" indent="-171450">
              <a:buFont typeface="Arial" panose="020B0604020202020204" pitchFamily="34" charset="0"/>
              <a:buChar char="•"/>
            </a:pPr>
            <a:r>
              <a:rPr lang="en-US" baseline="0" dirty="0"/>
              <a:t>Irvine Business Complex and </a:t>
            </a:r>
          </a:p>
          <a:p>
            <a:pPr marL="171450" indent="-171450">
              <a:buFont typeface="Arial" panose="020B0604020202020204" pitchFamily="34" charset="0"/>
              <a:buChar char="•"/>
            </a:pPr>
            <a:r>
              <a:rPr lang="en-US" baseline="0" dirty="0"/>
              <a:t>John Wayne Airport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corridor also provides connections to High quality bus routes and the SARTC; and will provide a connection to the OC Streetcar.</a:t>
            </a:r>
            <a:endParaRPr lang="en-US" dirty="0"/>
          </a:p>
          <a:p>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5</a:t>
            </a:fld>
            <a:endParaRPr lang="en-US"/>
          </a:p>
        </p:txBody>
      </p:sp>
    </p:spTree>
    <p:extLst>
      <p:ext uri="{BB962C8B-B14F-4D97-AF65-F5344CB8AC3E}">
        <p14:creationId xmlns:p14="http://schemas.microsoft.com/office/powerpoint/2010/main" val="177954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897"/>
            <a:ext cx="5608320" cy="4178617"/>
          </a:xfrm>
        </p:spPr>
        <p:txBody>
          <a:bodyPr/>
          <a:lstStyle/>
          <a:p>
            <a:r>
              <a:rPr lang="en-US" dirty="0"/>
              <a:t>This map shows existing transit service – it identifies some of the key OCTA routes which serve the study area. </a:t>
            </a:r>
            <a:r>
              <a:rPr lang="en-US" baseline="0" dirty="0"/>
              <a:t>Routes 57 and 57X which operate on Bristol Street are in red. These routes offer a combined frequency along most of the study area of 12 minutes during busiest periods of the day, between 6:30am and 7:30pm. </a:t>
            </a:r>
          </a:p>
          <a:p>
            <a:endParaRPr lang="en-US" baseline="0" dirty="0"/>
          </a:p>
          <a:p>
            <a:r>
              <a:rPr lang="en-US" baseline="0" dirty="0"/>
              <a:t>The study area provides connections to several crosstown routes and accounts for 8% of daily </a:t>
            </a:r>
            <a:r>
              <a:rPr lang="en-US" baseline="0" dirty="0" err="1"/>
              <a:t>boardings</a:t>
            </a:r>
            <a:r>
              <a:rPr lang="en-US" baseline="0" dirty="0"/>
              <a:t>.</a:t>
            </a:r>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6</a:t>
            </a:fld>
            <a:endParaRPr lang="en-US"/>
          </a:p>
        </p:txBody>
      </p:sp>
    </p:spTree>
    <p:extLst>
      <p:ext uri="{BB962C8B-B14F-4D97-AF65-F5344CB8AC3E}">
        <p14:creationId xmlns:p14="http://schemas.microsoft.com/office/powerpoint/2010/main" val="246779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897"/>
            <a:ext cx="5608320" cy="4178617"/>
          </a:xfrm>
        </p:spPr>
        <p:txBody>
          <a:bodyPr/>
          <a:lstStyle/>
          <a:p>
            <a:r>
              <a:rPr lang="en-US" sz="1200" dirty="0"/>
              <a:t>Two other important </a:t>
            </a:r>
            <a:r>
              <a:rPr lang="en-US" sz="1200" baseline="0" dirty="0"/>
              <a:t>factors for transit service are Population density (where people live) and Employment density (where people work). The population density is high relative to the rest of the county, averaging 12,600 residents/sq. mile – with the highest concentration of residents in the northern part of the study area. </a:t>
            </a:r>
          </a:p>
          <a:p>
            <a:endParaRPr lang="en-US" sz="1200" baseline="0" dirty="0"/>
          </a:p>
          <a:p>
            <a:r>
              <a:rPr lang="en-US" sz="1200" baseline="0" dirty="0"/>
              <a:t>The employment density is also relatively high at 10,400 jobs per sq. mile – with the greatest concentration being in the South Coast Metro area, Irvine Business Complex, and John Wayne Airport.</a:t>
            </a:r>
            <a:endParaRPr lang="en-US" sz="1200" dirty="0"/>
          </a:p>
        </p:txBody>
      </p:sp>
      <p:sp>
        <p:nvSpPr>
          <p:cNvPr id="4" name="Slide Number Placeholder 3"/>
          <p:cNvSpPr>
            <a:spLocks noGrp="1"/>
          </p:cNvSpPr>
          <p:nvPr>
            <p:ph type="sldNum" sz="quarter" idx="10"/>
          </p:nvPr>
        </p:nvSpPr>
        <p:spPr/>
        <p:txBody>
          <a:bodyPr/>
          <a:lstStyle/>
          <a:p>
            <a:fld id="{385B56B9-487F-D746-82F7-C47BF21AEF15}" type="slidenum">
              <a:rPr lang="en-US" smtClean="0"/>
              <a:t>7</a:t>
            </a:fld>
            <a:endParaRPr lang="en-US"/>
          </a:p>
        </p:txBody>
      </p:sp>
    </p:spTree>
    <p:extLst>
      <p:ext uri="{BB962C8B-B14F-4D97-AF65-F5344CB8AC3E}">
        <p14:creationId xmlns:p14="http://schemas.microsoft.com/office/powerpoint/2010/main" val="1532025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897"/>
            <a:ext cx="5608320" cy="4178617"/>
          </a:xfrm>
        </p:spPr>
        <p:txBody>
          <a:bodyPr/>
          <a:lstStyle/>
          <a:p>
            <a:r>
              <a:rPr lang="en-US" dirty="0"/>
              <a:t>Regarding transit performance, this slide</a:t>
            </a:r>
            <a:r>
              <a:rPr lang="en-US" baseline="0" dirty="0"/>
              <a:t> illustrates the average transit speeds in the study area during the PM peak period (3-6pm). The graphic indicates that Route 57 averages less than 15mph, and northbound service in particular averages less than 10mph during this period. This is due to both the traffic conditions that the buses are operating in, and long passenger boarding times. These are two areas we will look to address during the alternatives development.</a:t>
            </a:r>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8</a:t>
            </a:fld>
            <a:endParaRPr lang="en-US"/>
          </a:p>
        </p:txBody>
      </p:sp>
    </p:spTree>
    <p:extLst>
      <p:ext uri="{BB962C8B-B14F-4D97-AF65-F5344CB8AC3E}">
        <p14:creationId xmlns:p14="http://schemas.microsoft.com/office/powerpoint/2010/main" val="218016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897"/>
            <a:ext cx="5608320" cy="4178617"/>
          </a:xfrm>
        </p:spPr>
        <p:txBody>
          <a:bodyPr/>
          <a:lstStyle/>
          <a:p>
            <a:r>
              <a:rPr lang="en-US" dirty="0"/>
              <a:t>The project team</a:t>
            </a:r>
            <a:r>
              <a:rPr lang="en-US" baseline="0" dirty="0"/>
              <a:t> has identified 5 mobility needs. These are described in greater detail in Attachment B of the staff report – which is the draft Purpose and Need Statement.</a:t>
            </a:r>
          </a:p>
          <a:p>
            <a:r>
              <a:rPr lang="en-US" baseline="0" dirty="0"/>
              <a:t>They are the following…</a:t>
            </a:r>
          </a:p>
          <a:p>
            <a:endParaRPr lang="en-US" baseline="0" dirty="0"/>
          </a:p>
          <a:p>
            <a:r>
              <a:rPr lang="en-US" baseline="0" dirty="0"/>
              <a:t>The project team will aim to address these needs with the draft alternatives that are developed; and these will also form the basis of some of the evaluation criteria.</a:t>
            </a:r>
          </a:p>
          <a:p>
            <a:endParaRPr lang="en-US" dirty="0"/>
          </a:p>
        </p:txBody>
      </p:sp>
      <p:sp>
        <p:nvSpPr>
          <p:cNvPr id="4" name="Slide Number Placeholder 3"/>
          <p:cNvSpPr>
            <a:spLocks noGrp="1"/>
          </p:cNvSpPr>
          <p:nvPr>
            <p:ph type="sldNum" sz="quarter" idx="10"/>
          </p:nvPr>
        </p:nvSpPr>
        <p:spPr/>
        <p:txBody>
          <a:bodyPr/>
          <a:lstStyle/>
          <a:p>
            <a:fld id="{385B56B9-487F-D746-82F7-C47BF21AEF15}" type="slidenum">
              <a:rPr lang="en-US" smtClean="0"/>
              <a:t>9</a:t>
            </a:fld>
            <a:endParaRPr lang="en-US"/>
          </a:p>
        </p:txBody>
      </p:sp>
    </p:spTree>
    <p:extLst>
      <p:ext uri="{BB962C8B-B14F-4D97-AF65-F5344CB8AC3E}">
        <p14:creationId xmlns:p14="http://schemas.microsoft.com/office/powerpoint/2010/main" val="1546140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spTree>
    <p:extLst>
      <p:ext uri="{BB962C8B-B14F-4D97-AF65-F5344CB8AC3E}">
        <p14:creationId xmlns:p14="http://schemas.microsoft.com/office/powerpoint/2010/main" val="229372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spTree>
    <p:extLst>
      <p:ext uri="{BB962C8B-B14F-4D97-AF65-F5344CB8AC3E}">
        <p14:creationId xmlns:p14="http://schemas.microsoft.com/office/powerpoint/2010/main" val="261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pic>
        <p:nvPicPr>
          <p:cNvPr id="9" name="Picture 8">
            <a:extLst>
              <a:ext uri="{FF2B5EF4-FFF2-40B4-BE49-F238E27FC236}">
                <a16:creationId xmlns:a16="http://schemas.microsoft.com/office/drawing/2014/main" id="{92E0C462-5733-4490-A94B-86239D05847A}"/>
              </a:ext>
            </a:extLst>
          </p:cNvPr>
          <p:cNvPicPr>
            <a:picLocks noChangeAspect="1"/>
          </p:cNvPicPr>
          <p:nvPr userDrawn="1"/>
        </p:nvPicPr>
        <p:blipFill>
          <a:blip r:embed="rId3"/>
          <a:stretch>
            <a:fillRect/>
          </a:stretch>
        </p:blipFill>
        <p:spPr>
          <a:xfrm>
            <a:off x="10546058" y="6092214"/>
            <a:ext cx="1590677" cy="710006"/>
          </a:xfrm>
          <a:prstGeom prst="rect">
            <a:avLst/>
          </a:prstGeom>
        </p:spPr>
      </p:pic>
    </p:spTree>
    <p:extLst>
      <p:ext uri="{BB962C8B-B14F-4D97-AF65-F5344CB8AC3E}">
        <p14:creationId xmlns:p14="http://schemas.microsoft.com/office/powerpoint/2010/main" val="322837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spTree>
    <p:extLst>
      <p:ext uri="{BB962C8B-B14F-4D97-AF65-F5344CB8AC3E}">
        <p14:creationId xmlns:p14="http://schemas.microsoft.com/office/powerpoint/2010/main" val="1500272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Regula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91886" y="1253331"/>
            <a:ext cx="11376560"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284688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Large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4" name="Rectangle 3"/>
          <p:cNvSpPr/>
          <p:nvPr userDrawn="1"/>
        </p:nvSpPr>
        <p:spPr>
          <a:xfrm>
            <a:off x="0" y="2394722"/>
            <a:ext cx="12192000" cy="4358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1886" y="1253331"/>
            <a:ext cx="11376560" cy="4874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129533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391885" y="1263797"/>
            <a:ext cx="5627915"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63797"/>
            <a:ext cx="5596246"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12"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2849615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115846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spTree>
    <p:extLst>
      <p:ext uri="{BB962C8B-B14F-4D97-AF65-F5344CB8AC3E}">
        <p14:creationId xmlns:p14="http://schemas.microsoft.com/office/powerpoint/2010/main" val="235493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8361229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2630-35BE-48DC-BA27-53F42B8F56D9}"/>
              </a:ext>
            </a:extLst>
          </p:cNvPr>
          <p:cNvSpPr>
            <a:spLocks noGrp="1"/>
          </p:cNvSpPr>
          <p:nvPr>
            <p:ph type="ctrTitle"/>
          </p:nvPr>
        </p:nvSpPr>
        <p:spPr>
          <a:xfrm>
            <a:off x="682752" y="1511807"/>
            <a:ext cx="10671048" cy="1754315"/>
          </a:xfrm>
        </p:spPr>
        <p:txBody>
          <a:bodyPr>
            <a:normAutofit/>
          </a:bodyPr>
          <a:lstStyle/>
          <a:p>
            <a:r>
              <a:rPr lang="en-US" sz="4800" dirty="0">
                <a:solidFill>
                  <a:schemeClr val="tx2">
                    <a:lumMod val="65000"/>
                    <a:lumOff val="35000"/>
                  </a:schemeClr>
                </a:solidFill>
              </a:rPr>
              <a:t>Bristol Street Transit Corridor Study - </a:t>
            </a:r>
            <a:r>
              <a:rPr lang="en-US" sz="4400" dirty="0">
                <a:solidFill>
                  <a:schemeClr val="tx2">
                    <a:lumMod val="65000"/>
                    <a:lumOff val="35000"/>
                  </a:schemeClr>
                </a:solidFill>
              </a:rPr>
              <a:t>Purpose and Need Update</a:t>
            </a:r>
          </a:p>
        </p:txBody>
      </p:sp>
      <p:sp>
        <p:nvSpPr>
          <p:cNvPr id="3" name="Subtitle 2">
            <a:extLst>
              <a:ext uri="{FF2B5EF4-FFF2-40B4-BE49-F238E27FC236}">
                <a16:creationId xmlns:a16="http://schemas.microsoft.com/office/drawing/2014/main" id="{05C76063-1061-4FA0-8C44-7368337F909C}"/>
              </a:ext>
            </a:extLst>
          </p:cNvPr>
          <p:cNvSpPr>
            <a:spLocks noGrp="1"/>
          </p:cNvSpPr>
          <p:nvPr>
            <p:ph type="subTitle" idx="1"/>
          </p:nvPr>
        </p:nvSpPr>
        <p:spPr>
          <a:xfrm>
            <a:off x="838200" y="3591879"/>
            <a:ext cx="10515600" cy="1655762"/>
          </a:xfrm>
        </p:spPr>
        <p:txBody>
          <a:bodyPr>
            <a:normAutofit/>
          </a:bodyPr>
          <a:lstStyle/>
          <a:p>
            <a:endParaRPr lang="en-US" sz="4000" dirty="0">
              <a:solidFill>
                <a:schemeClr val="tx1">
                  <a:lumMod val="75000"/>
                  <a:lumOff val="25000"/>
                </a:schemeClr>
              </a:solidFill>
            </a:endParaRPr>
          </a:p>
        </p:txBody>
      </p:sp>
    </p:spTree>
    <p:extLst>
      <p:ext uri="{BB962C8B-B14F-4D97-AF65-F5344CB8AC3E}">
        <p14:creationId xmlns:p14="http://schemas.microsoft.com/office/powerpoint/2010/main" val="294580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and Public Participation</a:t>
            </a:r>
          </a:p>
        </p:txBody>
      </p:sp>
      <p:sp>
        <p:nvSpPr>
          <p:cNvPr id="3" name="Content Placeholder 2"/>
          <p:cNvSpPr>
            <a:spLocks noGrp="1"/>
          </p:cNvSpPr>
          <p:nvPr>
            <p:ph idx="1"/>
          </p:nvPr>
        </p:nvSpPr>
        <p:spPr>
          <a:xfrm>
            <a:off x="391885" y="1151047"/>
            <a:ext cx="7508530" cy="3359993"/>
          </a:xfrm>
        </p:spPr>
        <p:txBody>
          <a:bodyPr>
            <a:normAutofit fontScale="92500"/>
          </a:bodyPr>
          <a:lstStyle/>
          <a:p>
            <a:pPr marL="114300" lvl="2" indent="0">
              <a:lnSpc>
                <a:spcPct val="100000"/>
              </a:lnSpc>
              <a:spcBef>
                <a:spcPts val="0"/>
              </a:spcBef>
              <a:spcAft>
                <a:spcPts val="1800"/>
              </a:spcAft>
              <a:buNone/>
            </a:pPr>
            <a:r>
              <a:rPr lang="en-US" sz="2600" b="1" dirty="0">
                <a:solidFill>
                  <a:schemeClr val="tx2">
                    <a:lumMod val="65000"/>
                    <a:lumOff val="35000"/>
                  </a:schemeClr>
                </a:solidFill>
              </a:rPr>
              <a:t>Stakeholder engagement</a:t>
            </a:r>
            <a:endParaRPr lang="en-US" sz="2600" dirty="0">
              <a:solidFill>
                <a:schemeClr val="tx2">
                  <a:lumMod val="65000"/>
                  <a:lumOff val="35000"/>
                </a:schemeClr>
              </a:solidFill>
            </a:endParaRPr>
          </a:p>
          <a:p>
            <a:pPr marL="571500" lvl="2" indent="-457200">
              <a:lnSpc>
                <a:spcPct val="100000"/>
              </a:lnSpc>
              <a:spcBef>
                <a:spcPts val="0"/>
              </a:spcBef>
              <a:spcAft>
                <a:spcPts val="300"/>
              </a:spcAft>
            </a:pPr>
            <a:r>
              <a:rPr lang="en-US" sz="2600" dirty="0">
                <a:solidFill>
                  <a:schemeClr val="tx2">
                    <a:lumMod val="65000"/>
                    <a:lumOff val="35000"/>
                  </a:schemeClr>
                </a:solidFill>
              </a:rPr>
              <a:t>Project development team meetings</a:t>
            </a:r>
          </a:p>
          <a:p>
            <a:pPr marL="571500" lvl="2" indent="-457200">
              <a:lnSpc>
                <a:spcPct val="100000"/>
              </a:lnSpc>
              <a:spcBef>
                <a:spcPts val="0"/>
              </a:spcBef>
              <a:spcAft>
                <a:spcPts val="300"/>
              </a:spcAft>
            </a:pPr>
            <a:r>
              <a:rPr lang="en-US" sz="2600" dirty="0">
                <a:solidFill>
                  <a:schemeClr val="tx2">
                    <a:lumMod val="65000"/>
                    <a:lumOff val="35000"/>
                  </a:schemeClr>
                </a:solidFill>
              </a:rPr>
              <a:t>One-to-one agency meetings</a:t>
            </a:r>
          </a:p>
          <a:p>
            <a:pPr marL="571500" lvl="2" indent="-457200">
              <a:lnSpc>
                <a:spcPct val="100000"/>
              </a:lnSpc>
              <a:spcBef>
                <a:spcPts val="0"/>
              </a:spcBef>
              <a:spcAft>
                <a:spcPts val="300"/>
              </a:spcAft>
            </a:pPr>
            <a:r>
              <a:rPr lang="en-US" sz="2600" dirty="0">
                <a:solidFill>
                  <a:schemeClr val="tx2">
                    <a:lumMod val="65000"/>
                    <a:lumOff val="35000"/>
                  </a:schemeClr>
                </a:solidFill>
              </a:rPr>
              <a:t>Stakeholder workshops (3)</a:t>
            </a:r>
          </a:p>
          <a:p>
            <a:pPr marL="571500" lvl="2" indent="-457200">
              <a:lnSpc>
                <a:spcPct val="100000"/>
              </a:lnSpc>
              <a:spcBef>
                <a:spcPts val="0"/>
              </a:spcBef>
              <a:spcAft>
                <a:spcPts val="300"/>
              </a:spcAft>
            </a:pPr>
            <a:r>
              <a:rPr lang="en-US" sz="2600" dirty="0">
                <a:solidFill>
                  <a:schemeClr val="tx2">
                    <a:lumMod val="65000"/>
                    <a:lumOff val="35000"/>
                  </a:schemeClr>
                </a:solidFill>
              </a:rPr>
              <a:t>Open houses and community events</a:t>
            </a:r>
          </a:p>
          <a:p>
            <a:pPr marL="571500" lvl="2" indent="-457200">
              <a:lnSpc>
                <a:spcPct val="100000"/>
              </a:lnSpc>
              <a:spcBef>
                <a:spcPts val="0"/>
              </a:spcBef>
              <a:spcAft>
                <a:spcPts val="300"/>
              </a:spcAft>
            </a:pPr>
            <a:r>
              <a:rPr lang="en-US" sz="2600" dirty="0">
                <a:solidFill>
                  <a:schemeClr val="tx2">
                    <a:lumMod val="65000"/>
                    <a:lumOff val="35000"/>
                  </a:schemeClr>
                </a:solidFill>
              </a:rPr>
              <a:t>Online survey and social media</a:t>
            </a:r>
          </a:p>
          <a:p>
            <a:pPr marL="571500" lvl="2" indent="-457200">
              <a:lnSpc>
                <a:spcPct val="100000"/>
              </a:lnSpc>
              <a:spcBef>
                <a:spcPts val="0"/>
              </a:spcBef>
              <a:spcAft>
                <a:spcPts val="300"/>
              </a:spcAft>
            </a:pPr>
            <a:r>
              <a:rPr lang="en-US" sz="2600" dirty="0">
                <a:solidFill>
                  <a:schemeClr val="tx2">
                    <a:lumMod val="65000"/>
                    <a:lumOff val="35000"/>
                  </a:schemeClr>
                </a:solidFill>
              </a:rPr>
              <a:t>Translations for engaging diverse communities</a:t>
            </a:r>
          </a:p>
          <a:p>
            <a:pPr marL="114300" lvl="2" indent="0">
              <a:lnSpc>
                <a:spcPct val="100000"/>
              </a:lnSpc>
              <a:spcBef>
                <a:spcPts val="0"/>
              </a:spcBef>
              <a:spcAft>
                <a:spcPts val="600"/>
              </a:spcAft>
              <a:buNone/>
            </a:pPr>
            <a:endParaRPr lang="en-US" sz="2600" b="1" dirty="0"/>
          </a:p>
          <a:p>
            <a:pPr marL="114300" lvl="2" indent="0">
              <a:lnSpc>
                <a:spcPct val="100000"/>
              </a:lnSpc>
              <a:spcBef>
                <a:spcPts val="600"/>
              </a:spcBef>
              <a:spcAft>
                <a:spcPts val="1800"/>
              </a:spcAft>
              <a:buNone/>
            </a:pPr>
            <a:endParaRPr lang="en-US" sz="2800"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10</a:t>
            </a:fld>
            <a:endParaRPr lang="en-US" dirty="0">
              <a:solidFill>
                <a:schemeClr val="tx2">
                  <a:lumMod val="65000"/>
                  <a:lumOff val="35000"/>
                </a:schemeClr>
              </a:solidFill>
            </a:endParaRPr>
          </a:p>
        </p:txBody>
      </p:sp>
      <p:pic>
        <p:nvPicPr>
          <p:cNvPr id="6" name="Picture 5">
            <a:extLst>
              <a:ext uri="{FF2B5EF4-FFF2-40B4-BE49-F238E27FC236}">
                <a16:creationId xmlns:a16="http://schemas.microsoft.com/office/drawing/2014/main" id="{FF70D5D3-A85A-44C8-A39D-4E6D4E377C39}"/>
              </a:ext>
            </a:extLst>
          </p:cNvPr>
          <p:cNvPicPr>
            <a:picLocks noChangeAspect="1"/>
          </p:cNvPicPr>
          <p:nvPr/>
        </p:nvPicPr>
        <p:blipFill rotWithShape="1">
          <a:blip r:embed="rId3"/>
          <a:srcRect t="13678" b="-13678"/>
          <a:stretch/>
        </p:blipFill>
        <p:spPr>
          <a:xfrm>
            <a:off x="7862604" y="1614290"/>
            <a:ext cx="4167100" cy="3125325"/>
          </a:xfrm>
          <a:prstGeom prst="rect">
            <a:avLst/>
          </a:prstGeom>
        </p:spPr>
      </p:pic>
      <p:sp>
        <p:nvSpPr>
          <p:cNvPr id="7" name="Content Placeholder 2">
            <a:extLst>
              <a:ext uri="{FF2B5EF4-FFF2-40B4-BE49-F238E27FC236}">
                <a16:creationId xmlns:a16="http://schemas.microsoft.com/office/drawing/2014/main" id="{63EA6AF6-932C-49D2-BC02-BA3632313943}"/>
              </a:ext>
            </a:extLst>
          </p:cNvPr>
          <p:cNvSpPr txBox="1">
            <a:spLocks/>
          </p:cNvSpPr>
          <p:nvPr/>
        </p:nvSpPr>
        <p:spPr>
          <a:xfrm>
            <a:off x="404077" y="4307865"/>
            <a:ext cx="10593107" cy="209702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rgbClr val="5959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95959"/>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95959"/>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95959"/>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9595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14300" lvl="2" indent="0">
              <a:lnSpc>
                <a:spcPct val="100000"/>
              </a:lnSpc>
              <a:spcBef>
                <a:spcPts val="0"/>
              </a:spcBef>
              <a:spcAft>
                <a:spcPts val="600"/>
              </a:spcAft>
              <a:buFont typeface="Arial"/>
              <a:buNone/>
            </a:pPr>
            <a:endParaRPr lang="en-US" sz="2600" b="1" dirty="0"/>
          </a:p>
          <a:p>
            <a:pPr marL="114300" lvl="2" indent="0">
              <a:lnSpc>
                <a:spcPct val="100000"/>
              </a:lnSpc>
              <a:spcBef>
                <a:spcPts val="600"/>
              </a:spcBef>
              <a:spcAft>
                <a:spcPts val="1800"/>
              </a:spcAft>
              <a:buFont typeface="Arial"/>
              <a:buNone/>
            </a:pPr>
            <a:r>
              <a:rPr lang="en-US" sz="9600" b="1" dirty="0">
                <a:solidFill>
                  <a:schemeClr val="tx2">
                    <a:lumMod val="65000"/>
                    <a:lumOff val="35000"/>
                  </a:schemeClr>
                </a:solidFill>
              </a:rPr>
              <a:t>Outreach Phases</a:t>
            </a:r>
          </a:p>
          <a:p>
            <a:pPr marL="571500" lvl="2" indent="-457200">
              <a:lnSpc>
                <a:spcPct val="120000"/>
              </a:lnSpc>
              <a:spcBef>
                <a:spcPts val="0"/>
              </a:spcBef>
              <a:spcAft>
                <a:spcPts val="300"/>
              </a:spcAft>
            </a:pPr>
            <a:r>
              <a:rPr lang="en-US" sz="9600" dirty="0">
                <a:solidFill>
                  <a:schemeClr val="tx2">
                    <a:lumMod val="65000"/>
                    <a:lumOff val="35000"/>
                  </a:schemeClr>
                </a:solidFill>
              </a:rPr>
              <a:t>Corridor definition and mobility needs – April 2019</a:t>
            </a:r>
          </a:p>
          <a:p>
            <a:pPr marL="571500" lvl="2" indent="-457200">
              <a:lnSpc>
                <a:spcPct val="120000"/>
              </a:lnSpc>
              <a:spcBef>
                <a:spcPts val="0"/>
              </a:spcBef>
              <a:spcAft>
                <a:spcPts val="300"/>
              </a:spcAft>
            </a:pPr>
            <a:r>
              <a:rPr lang="en-US" sz="9600" dirty="0">
                <a:solidFill>
                  <a:schemeClr val="tx2">
                    <a:lumMod val="65000"/>
                    <a:lumOff val="35000"/>
                  </a:schemeClr>
                </a:solidFill>
              </a:rPr>
              <a:t>Alternatives development – Summer 2019</a:t>
            </a:r>
          </a:p>
          <a:p>
            <a:pPr marL="571500" lvl="2" indent="-457200">
              <a:lnSpc>
                <a:spcPct val="120000"/>
              </a:lnSpc>
              <a:spcBef>
                <a:spcPts val="0"/>
              </a:spcBef>
              <a:spcAft>
                <a:spcPts val="300"/>
              </a:spcAft>
            </a:pPr>
            <a:r>
              <a:rPr lang="en-US" sz="9600" dirty="0">
                <a:solidFill>
                  <a:schemeClr val="tx2">
                    <a:lumMod val="65000"/>
                    <a:lumOff val="35000"/>
                  </a:schemeClr>
                </a:solidFill>
              </a:rPr>
              <a:t>Alternatives evaluation </a:t>
            </a:r>
            <a:r>
              <a:rPr lang="en-US" sz="9600">
                <a:solidFill>
                  <a:schemeClr val="tx2">
                    <a:lumMod val="65000"/>
                    <a:lumOff val="35000"/>
                  </a:schemeClr>
                </a:solidFill>
              </a:rPr>
              <a:t>– Winter </a:t>
            </a:r>
            <a:r>
              <a:rPr lang="en-US" sz="9600" dirty="0">
                <a:solidFill>
                  <a:schemeClr val="tx2">
                    <a:lumMod val="65000"/>
                    <a:lumOff val="35000"/>
                  </a:schemeClr>
                </a:solidFill>
              </a:rPr>
              <a:t>2020</a:t>
            </a:r>
          </a:p>
        </p:txBody>
      </p:sp>
    </p:spTree>
    <p:extLst>
      <p:ext uri="{BB962C8B-B14F-4D97-AF65-F5344CB8AC3E}">
        <p14:creationId xmlns:p14="http://schemas.microsoft.com/office/powerpoint/2010/main" val="240754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11</a:t>
            </a:fld>
            <a:endParaRPr lang="en-US" dirty="0">
              <a:solidFill>
                <a:schemeClr val="tx2">
                  <a:lumMod val="65000"/>
                  <a:lumOff val="35000"/>
                </a:schemeClr>
              </a:solidFill>
            </a:endParaRPr>
          </a:p>
        </p:txBody>
      </p:sp>
      <p:sp>
        <p:nvSpPr>
          <p:cNvPr id="5" name="Content Placeholder 2">
            <a:extLst>
              <a:ext uri="{FF2B5EF4-FFF2-40B4-BE49-F238E27FC236}">
                <a16:creationId xmlns:a16="http://schemas.microsoft.com/office/drawing/2014/main" id="{B32236E5-14DB-48AD-B5CB-532994DCC768}"/>
              </a:ext>
            </a:extLst>
          </p:cNvPr>
          <p:cNvSpPr txBox="1">
            <a:spLocks/>
          </p:cNvSpPr>
          <p:nvPr/>
        </p:nvSpPr>
        <p:spPr>
          <a:xfrm>
            <a:off x="391885" y="1258462"/>
            <a:ext cx="9714640" cy="4874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5959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95959"/>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95959"/>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95959"/>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9595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457200">
              <a:lnSpc>
                <a:spcPct val="100000"/>
              </a:lnSpc>
              <a:spcBef>
                <a:spcPts val="0"/>
              </a:spcBef>
              <a:buSzPct val="100000"/>
            </a:pPr>
            <a:endParaRPr lang="en-US" dirty="0">
              <a:solidFill>
                <a:schemeClr val="tx1">
                  <a:lumMod val="65000"/>
                  <a:lumOff val="35000"/>
                </a:schemeClr>
              </a:solidFill>
            </a:endParaRPr>
          </a:p>
          <a:p>
            <a:pPr marL="571500" indent="-457200">
              <a:lnSpc>
                <a:spcPct val="100000"/>
              </a:lnSpc>
              <a:spcBef>
                <a:spcPts val="0"/>
              </a:spcBef>
              <a:buSzPct val="100000"/>
            </a:pPr>
            <a:r>
              <a:rPr lang="en-US" dirty="0">
                <a:solidFill>
                  <a:schemeClr val="tx2">
                    <a:lumMod val="65000"/>
                    <a:lumOff val="35000"/>
                  </a:schemeClr>
                </a:solidFill>
              </a:rPr>
              <a:t>Conduct initial round of outreach</a:t>
            </a:r>
          </a:p>
          <a:p>
            <a:pPr marL="571500" indent="-457200">
              <a:lnSpc>
                <a:spcPct val="100000"/>
              </a:lnSpc>
              <a:spcBef>
                <a:spcPts val="0"/>
              </a:spcBef>
              <a:buSzPct val="100000"/>
            </a:pPr>
            <a:r>
              <a:rPr lang="en-US" dirty="0">
                <a:solidFill>
                  <a:schemeClr val="tx2">
                    <a:lumMod val="65000"/>
                    <a:lumOff val="35000"/>
                  </a:schemeClr>
                </a:solidFill>
              </a:rPr>
              <a:t>Hold one-to-one agency meetings</a:t>
            </a:r>
          </a:p>
          <a:p>
            <a:pPr marL="571500" indent="-457200">
              <a:lnSpc>
                <a:spcPct val="100000"/>
              </a:lnSpc>
              <a:spcBef>
                <a:spcPts val="0"/>
              </a:spcBef>
              <a:buSzPct val="100000"/>
            </a:pPr>
            <a:r>
              <a:rPr lang="en-US" dirty="0">
                <a:solidFill>
                  <a:schemeClr val="tx2">
                    <a:lumMod val="65000"/>
                    <a:lumOff val="35000"/>
                  </a:schemeClr>
                </a:solidFill>
              </a:rPr>
              <a:t>Develop conceptual alternatives</a:t>
            </a:r>
          </a:p>
          <a:p>
            <a:pPr marL="571500" indent="-457200">
              <a:lnSpc>
                <a:spcPct val="100000"/>
              </a:lnSpc>
              <a:spcBef>
                <a:spcPts val="0"/>
              </a:spcBef>
              <a:buSzPct val="100000"/>
            </a:pPr>
            <a:r>
              <a:rPr lang="en-US" dirty="0">
                <a:solidFill>
                  <a:schemeClr val="tx2">
                    <a:lumMod val="65000"/>
                    <a:lumOff val="35000"/>
                  </a:schemeClr>
                </a:solidFill>
              </a:rPr>
              <a:t>Return to Board </a:t>
            </a:r>
            <a:r>
              <a:rPr lang="en-US">
                <a:solidFill>
                  <a:schemeClr val="tx2">
                    <a:lumMod val="65000"/>
                    <a:lumOff val="35000"/>
                  </a:schemeClr>
                </a:solidFill>
              </a:rPr>
              <a:t>of Directors in </a:t>
            </a:r>
            <a:r>
              <a:rPr lang="en-US" dirty="0">
                <a:solidFill>
                  <a:schemeClr val="tx2">
                    <a:lumMod val="65000"/>
                    <a:lumOff val="35000"/>
                  </a:schemeClr>
                </a:solidFill>
              </a:rPr>
              <a:t>late summer with draft alternatives</a:t>
            </a:r>
          </a:p>
          <a:p>
            <a:pPr marL="114300" indent="0">
              <a:lnSpc>
                <a:spcPct val="100000"/>
              </a:lnSpc>
              <a:spcBef>
                <a:spcPts val="0"/>
              </a:spcBef>
              <a:buSzPct val="100000"/>
              <a:buFont typeface="Arial"/>
              <a:buNone/>
            </a:pPr>
            <a:endParaRPr lang="en-US" dirty="0">
              <a:solidFill>
                <a:schemeClr val="tx2">
                  <a:lumMod val="65000"/>
                  <a:lumOff val="35000"/>
                </a:schemeClr>
              </a:solidFill>
            </a:endParaRPr>
          </a:p>
          <a:p>
            <a:pPr marL="114300" indent="0">
              <a:lnSpc>
                <a:spcPct val="100000"/>
              </a:lnSpc>
              <a:spcBef>
                <a:spcPts val="0"/>
              </a:spcBef>
              <a:buSzPct val="100000"/>
              <a:buFont typeface="Arial"/>
              <a:buNone/>
            </a:pPr>
            <a:endParaRPr lang="en-US" dirty="0">
              <a:solidFill>
                <a:schemeClr val="tx2">
                  <a:lumMod val="65000"/>
                  <a:lumOff val="35000"/>
                </a:schemeClr>
              </a:solidFill>
            </a:endParaRPr>
          </a:p>
          <a:p>
            <a:pPr marL="114300" indent="0">
              <a:lnSpc>
                <a:spcPct val="100000"/>
              </a:lnSpc>
              <a:spcBef>
                <a:spcPts val="0"/>
              </a:spcBef>
              <a:buSzPct val="100000"/>
              <a:buFont typeface="Arial"/>
              <a:buNone/>
            </a:pPr>
            <a:br>
              <a:rPr lang="en-US" dirty="0">
                <a:solidFill>
                  <a:schemeClr val="tx2">
                    <a:lumMod val="65000"/>
                    <a:lumOff val="35000"/>
                  </a:schemeClr>
                </a:solidFill>
              </a:rPr>
            </a:br>
            <a:r>
              <a:rPr lang="en-US" dirty="0">
                <a:solidFill>
                  <a:schemeClr val="tx2">
                    <a:lumMod val="65000"/>
                    <a:lumOff val="35000"/>
                  </a:schemeClr>
                </a:solidFill>
              </a:rPr>
              <a:t>Bristol Study webpage:</a:t>
            </a:r>
          </a:p>
          <a:p>
            <a:pPr marL="114300" indent="0">
              <a:lnSpc>
                <a:spcPct val="100000"/>
              </a:lnSpc>
              <a:spcBef>
                <a:spcPts val="0"/>
              </a:spcBef>
              <a:buSzPct val="100000"/>
              <a:buFont typeface="Arial"/>
              <a:buNone/>
            </a:pPr>
            <a:r>
              <a:rPr lang="en-US" i="1" dirty="0">
                <a:solidFill>
                  <a:schemeClr val="tx2">
                    <a:lumMod val="65000"/>
                    <a:lumOff val="35000"/>
                  </a:schemeClr>
                </a:solidFill>
              </a:rPr>
              <a:t>www.octa.net/bristol</a:t>
            </a:r>
          </a:p>
        </p:txBody>
      </p:sp>
    </p:spTree>
    <p:extLst>
      <p:ext uri="{BB962C8B-B14F-4D97-AF65-F5344CB8AC3E}">
        <p14:creationId xmlns:p14="http://schemas.microsoft.com/office/powerpoint/2010/main" val="64289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2746-9769-4AAF-A8A2-0ABE232C7BCC}"/>
              </a:ext>
            </a:extLst>
          </p:cNvPr>
          <p:cNvSpPr>
            <a:spLocks noGrp="1"/>
          </p:cNvSpPr>
          <p:nvPr>
            <p:ph type="title"/>
          </p:nvPr>
        </p:nvSpPr>
        <p:spPr/>
        <p:txBody>
          <a:bodyPr/>
          <a:lstStyle/>
          <a:p>
            <a:r>
              <a:rPr lang="en-US" dirty="0"/>
              <a:t>Study Overview</a:t>
            </a:r>
          </a:p>
        </p:txBody>
      </p:sp>
      <p:sp>
        <p:nvSpPr>
          <p:cNvPr id="3" name="Content Placeholder 2">
            <a:extLst>
              <a:ext uri="{FF2B5EF4-FFF2-40B4-BE49-F238E27FC236}">
                <a16:creationId xmlns:a16="http://schemas.microsoft.com/office/drawing/2014/main" id="{C0492FAA-30E7-41EA-96BD-EE6DC1E5BEE5}"/>
              </a:ext>
            </a:extLst>
          </p:cNvPr>
          <p:cNvSpPr>
            <a:spLocks noGrp="1"/>
          </p:cNvSpPr>
          <p:nvPr>
            <p:ph idx="1"/>
          </p:nvPr>
        </p:nvSpPr>
        <p:spPr>
          <a:xfrm>
            <a:off x="391885" y="1253331"/>
            <a:ext cx="6085114" cy="4385469"/>
          </a:xfrm>
        </p:spPr>
        <p:txBody>
          <a:bodyPr>
            <a:normAutofit/>
          </a:bodyPr>
          <a:lstStyle/>
          <a:p>
            <a:endParaRPr lang="en-US" sz="3200" dirty="0"/>
          </a:p>
          <a:p>
            <a:r>
              <a:rPr lang="en-US" sz="3200" dirty="0">
                <a:solidFill>
                  <a:schemeClr val="tx2">
                    <a:lumMod val="65000"/>
                    <a:lumOff val="35000"/>
                  </a:schemeClr>
                </a:solidFill>
              </a:rPr>
              <a:t>Transit Master Plan</a:t>
            </a:r>
          </a:p>
          <a:p>
            <a:pPr lvl="1"/>
            <a:r>
              <a:rPr lang="en-US" sz="2800" dirty="0">
                <a:solidFill>
                  <a:schemeClr val="tx2">
                    <a:lumMod val="65000"/>
                    <a:lumOff val="35000"/>
                  </a:schemeClr>
                </a:solidFill>
              </a:rPr>
              <a:t>Short-term action plan</a:t>
            </a:r>
          </a:p>
          <a:p>
            <a:pPr lvl="1"/>
            <a:r>
              <a:rPr lang="en-US" sz="2800" dirty="0">
                <a:solidFill>
                  <a:schemeClr val="tx2">
                    <a:lumMod val="65000"/>
                    <a:lumOff val="35000"/>
                  </a:schemeClr>
                </a:solidFill>
              </a:rPr>
              <a:t>High-priority corridor</a:t>
            </a:r>
          </a:p>
          <a:p>
            <a:endParaRPr lang="en-US" sz="3200" dirty="0">
              <a:solidFill>
                <a:schemeClr val="tx2">
                  <a:lumMod val="65000"/>
                  <a:lumOff val="35000"/>
                </a:schemeClr>
              </a:solidFill>
            </a:endParaRPr>
          </a:p>
          <a:p>
            <a:r>
              <a:rPr lang="en-US" sz="3200" dirty="0">
                <a:solidFill>
                  <a:schemeClr val="tx2">
                    <a:lumMod val="65000"/>
                    <a:lumOff val="35000"/>
                  </a:schemeClr>
                </a:solidFill>
              </a:rPr>
              <a:t>Part of a larger corridor</a:t>
            </a:r>
          </a:p>
        </p:txBody>
      </p:sp>
      <p:sp>
        <p:nvSpPr>
          <p:cNvPr id="4" name="Slide Number Placeholder 3">
            <a:extLst>
              <a:ext uri="{FF2B5EF4-FFF2-40B4-BE49-F238E27FC236}">
                <a16:creationId xmlns:a16="http://schemas.microsoft.com/office/drawing/2014/main" id="{33752462-5E43-49AE-964D-BAB864D88109}"/>
              </a:ext>
            </a:extLst>
          </p:cNvPr>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2</a:t>
            </a:fld>
            <a:endParaRPr lang="en-US" dirty="0">
              <a:solidFill>
                <a:schemeClr val="tx2">
                  <a:lumMod val="65000"/>
                  <a:lumOff val="35000"/>
                </a:schemeClr>
              </a:solidFill>
            </a:endParaRPr>
          </a:p>
        </p:txBody>
      </p:sp>
      <p:pic>
        <p:nvPicPr>
          <p:cNvPr id="6" name="Picture 5">
            <a:extLst>
              <a:ext uri="{FF2B5EF4-FFF2-40B4-BE49-F238E27FC236}">
                <a16:creationId xmlns:a16="http://schemas.microsoft.com/office/drawing/2014/main" id="{98B3CC02-5796-494D-8382-B891936CBFD6}"/>
              </a:ext>
            </a:extLst>
          </p:cNvPr>
          <p:cNvPicPr>
            <a:picLocks noChangeAspect="1"/>
          </p:cNvPicPr>
          <p:nvPr/>
        </p:nvPicPr>
        <p:blipFill>
          <a:blip r:embed="rId3"/>
          <a:stretch>
            <a:fillRect/>
          </a:stretch>
        </p:blipFill>
        <p:spPr>
          <a:xfrm>
            <a:off x="5537860" y="1034104"/>
            <a:ext cx="5805819" cy="5772979"/>
          </a:xfrm>
          <a:prstGeom prst="rect">
            <a:avLst/>
          </a:prstGeom>
        </p:spPr>
      </p:pic>
    </p:spTree>
    <p:extLst>
      <p:ext uri="{BB962C8B-B14F-4D97-AF65-F5344CB8AC3E}">
        <p14:creationId xmlns:p14="http://schemas.microsoft.com/office/powerpoint/2010/main" val="2331400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3</a:t>
            </a:fld>
            <a:endParaRPr lang="en-US" dirty="0">
              <a:solidFill>
                <a:schemeClr val="tx2">
                  <a:lumMod val="65000"/>
                  <a:lumOff val="35000"/>
                </a:schemeClr>
              </a:solidFill>
            </a:endParaRPr>
          </a:p>
        </p:txBody>
      </p:sp>
      <p:sp>
        <p:nvSpPr>
          <p:cNvPr id="9" name="Title 1">
            <a:extLst>
              <a:ext uri="{FF2B5EF4-FFF2-40B4-BE49-F238E27FC236}">
                <a16:creationId xmlns:a16="http://schemas.microsoft.com/office/drawing/2014/main" id="{1F65D165-6EB0-4514-AF77-313011FF6345}"/>
              </a:ext>
            </a:extLst>
          </p:cNvPr>
          <p:cNvSpPr>
            <a:spLocks noGrp="1"/>
          </p:cNvSpPr>
          <p:nvPr>
            <p:ph type="title"/>
          </p:nvPr>
        </p:nvSpPr>
        <p:spPr>
          <a:xfrm>
            <a:off x="391885" y="2"/>
            <a:ext cx="11376561" cy="997526"/>
          </a:xfrm>
        </p:spPr>
        <p:txBody>
          <a:bodyPr/>
          <a:lstStyle/>
          <a:p>
            <a:r>
              <a:rPr lang="en-US" dirty="0"/>
              <a:t>Study Scope</a:t>
            </a:r>
          </a:p>
        </p:txBody>
      </p:sp>
      <p:sp>
        <p:nvSpPr>
          <p:cNvPr id="6" name="Content Placeholder 7"/>
          <p:cNvSpPr>
            <a:spLocks noGrp="1"/>
          </p:cNvSpPr>
          <p:nvPr>
            <p:ph idx="1"/>
          </p:nvPr>
        </p:nvSpPr>
        <p:spPr>
          <a:xfrm>
            <a:off x="4701309" y="1147010"/>
            <a:ext cx="7167417" cy="5482390"/>
          </a:xfrm>
        </p:spPr>
        <p:txBody>
          <a:bodyPr>
            <a:normAutofit fontScale="92500" lnSpcReduction="10000"/>
          </a:bodyPr>
          <a:lstStyle/>
          <a:p>
            <a:pPr>
              <a:spcBef>
                <a:spcPts val="600"/>
              </a:spcBef>
              <a:spcAft>
                <a:spcPts val="600"/>
              </a:spcAft>
              <a:defRPr/>
            </a:pPr>
            <a:r>
              <a:rPr lang="en-US" sz="2400" dirty="0">
                <a:solidFill>
                  <a:schemeClr val="tx2">
                    <a:lumMod val="65000"/>
                    <a:lumOff val="35000"/>
                  </a:schemeClr>
                </a:solidFill>
              </a:rPr>
              <a:t>Study limits: 17</a:t>
            </a:r>
            <a:r>
              <a:rPr lang="en-US" sz="2400" baseline="30000" dirty="0">
                <a:solidFill>
                  <a:schemeClr val="tx2">
                    <a:lumMod val="65000"/>
                    <a:lumOff val="35000"/>
                  </a:schemeClr>
                </a:solidFill>
              </a:rPr>
              <a:t>th </a:t>
            </a:r>
            <a:r>
              <a:rPr lang="en-US" sz="2400" dirty="0">
                <a:solidFill>
                  <a:schemeClr val="tx2">
                    <a:lumMod val="65000"/>
                    <a:lumOff val="35000"/>
                  </a:schemeClr>
                </a:solidFill>
              </a:rPr>
              <a:t>Street to Baker Street and </a:t>
            </a:r>
            <a:br>
              <a:rPr lang="en-US" sz="2400" dirty="0">
                <a:solidFill>
                  <a:schemeClr val="tx2">
                    <a:lumMod val="65000"/>
                    <a:lumOff val="35000"/>
                  </a:schemeClr>
                </a:solidFill>
              </a:rPr>
            </a:br>
            <a:r>
              <a:rPr lang="en-US" sz="2400" dirty="0">
                <a:solidFill>
                  <a:schemeClr val="tx2">
                    <a:lumMod val="65000"/>
                    <a:lumOff val="35000"/>
                  </a:schemeClr>
                </a:solidFill>
              </a:rPr>
              <a:t>John Wayne Airport</a:t>
            </a:r>
          </a:p>
          <a:p>
            <a:pPr>
              <a:spcBef>
                <a:spcPts val="600"/>
              </a:spcBef>
              <a:spcAft>
                <a:spcPts val="600"/>
              </a:spcAft>
              <a:defRPr/>
            </a:pPr>
            <a:r>
              <a:rPr lang="en-US" sz="2400" dirty="0">
                <a:solidFill>
                  <a:schemeClr val="tx2">
                    <a:lumMod val="65000"/>
                    <a:lumOff val="35000"/>
                  </a:schemeClr>
                </a:solidFill>
              </a:rPr>
              <a:t>Includes cities of Costa Mesa, Irvine, Newport Beach, and Santa Ana</a:t>
            </a:r>
          </a:p>
          <a:p>
            <a:pPr>
              <a:spcBef>
                <a:spcPts val="600"/>
              </a:spcBef>
              <a:spcAft>
                <a:spcPts val="600"/>
              </a:spcAft>
              <a:defRPr/>
            </a:pPr>
            <a:r>
              <a:rPr lang="en-US" sz="2400" dirty="0">
                <a:solidFill>
                  <a:schemeClr val="tx2">
                    <a:lumMod val="65000"/>
                    <a:lumOff val="35000"/>
                  </a:schemeClr>
                </a:solidFill>
              </a:rPr>
              <a:t>Identify options for improving transit service</a:t>
            </a:r>
          </a:p>
          <a:p>
            <a:pPr lvl="1">
              <a:spcBef>
                <a:spcPts val="600"/>
              </a:spcBef>
              <a:spcAft>
                <a:spcPts val="600"/>
              </a:spcAft>
              <a:defRPr/>
            </a:pPr>
            <a:r>
              <a:rPr lang="en-US" sz="2000" dirty="0">
                <a:solidFill>
                  <a:schemeClr val="tx2">
                    <a:lumMod val="65000"/>
                    <a:lumOff val="35000"/>
                  </a:schemeClr>
                </a:solidFill>
              </a:rPr>
              <a:t>Various modes and alignments: bus, bus rapid transit, </a:t>
            </a:r>
            <a:br>
              <a:rPr lang="en-US" sz="2000" dirty="0">
                <a:solidFill>
                  <a:schemeClr val="tx2">
                    <a:lumMod val="65000"/>
                    <a:lumOff val="35000"/>
                  </a:schemeClr>
                </a:solidFill>
              </a:rPr>
            </a:br>
            <a:r>
              <a:rPr lang="en-US" sz="2000" dirty="0">
                <a:solidFill>
                  <a:schemeClr val="tx2">
                    <a:lumMod val="65000"/>
                    <a:lumOff val="35000"/>
                  </a:schemeClr>
                </a:solidFill>
              </a:rPr>
              <a:t>and streetcar</a:t>
            </a:r>
          </a:p>
          <a:p>
            <a:pPr>
              <a:spcBef>
                <a:spcPts val="600"/>
              </a:spcBef>
              <a:spcAft>
                <a:spcPts val="600"/>
              </a:spcAft>
              <a:defRPr/>
            </a:pPr>
            <a:r>
              <a:rPr lang="en-US" sz="2400" dirty="0">
                <a:solidFill>
                  <a:schemeClr val="tx2">
                    <a:lumMod val="65000"/>
                    <a:lumOff val="35000"/>
                  </a:schemeClr>
                </a:solidFill>
              </a:rPr>
              <a:t>Evaluate alternatives based on performance and community support</a:t>
            </a:r>
          </a:p>
          <a:p>
            <a:pPr lvl="1">
              <a:spcBef>
                <a:spcPts val="600"/>
              </a:spcBef>
              <a:spcAft>
                <a:spcPts val="600"/>
              </a:spcAft>
              <a:defRPr/>
            </a:pPr>
            <a:r>
              <a:rPr lang="en-US" sz="2000" dirty="0">
                <a:solidFill>
                  <a:schemeClr val="tx2">
                    <a:lumMod val="65000"/>
                    <a:lumOff val="35000"/>
                  </a:schemeClr>
                </a:solidFill>
              </a:rPr>
              <a:t>Ridership, cost, environmental benefits and impacts, system connectivity, and community input</a:t>
            </a:r>
          </a:p>
          <a:p>
            <a:pPr>
              <a:spcBef>
                <a:spcPts val="600"/>
              </a:spcBef>
              <a:spcAft>
                <a:spcPts val="600"/>
              </a:spcAft>
              <a:defRPr/>
            </a:pPr>
            <a:r>
              <a:rPr lang="en-US" sz="2400" dirty="0">
                <a:solidFill>
                  <a:schemeClr val="tx2">
                    <a:lumMod val="65000"/>
                    <a:lumOff val="35000"/>
                  </a:schemeClr>
                </a:solidFill>
              </a:rPr>
              <a:t>Collaborate throughout; work with project development team, stakeholder working group, and public</a:t>
            </a:r>
          </a:p>
          <a:p>
            <a:pPr>
              <a:spcBef>
                <a:spcPts val="600"/>
              </a:spcBef>
              <a:spcAft>
                <a:spcPts val="600"/>
              </a:spcAft>
              <a:defRPr/>
            </a:pPr>
            <a:r>
              <a:rPr lang="en-US" sz="2400" dirty="0">
                <a:solidFill>
                  <a:schemeClr val="tx2">
                    <a:lumMod val="65000"/>
                    <a:lumOff val="35000"/>
                  </a:schemeClr>
                </a:solidFill>
              </a:rPr>
              <a:t>Final report</a:t>
            </a:r>
            <a:br>
              <a:rPr lang="en-US" sz="3200" dirty="0"/>
            </a:br>
            <a:r>
              <a:rPr lang="en-US" sz="1200" dirty="0"/>
              <a:t>   </a:t>
            </a:r>
          </a:p>
        </p:txBody>
      </p:sp>
      <p:pic>
        <p:nvPicPr>
          <p:cNvPr id="7" name="Picture 6">
            <a:extLst>
              <a:ext uri="{FF2B5EF4-FFF2-40B4-BE49-F238E27FC236}">
                <a16:creationId xmlns:a16="http://schemas.microsoft.com/office/drawing/2014/main" id="{AA82339E-8370-44C3-8A67-C0BAA5230275}"/>
              </a:ext>
            </a:extLst>
          </p:cNvPr>
          <p:cNvPicPr>
            <a:picLocks noChangeAspect="1"/>
          </p:cNvPicPr>
          <p:nvPr/>
        </p:nvPicPr>
        <p:blipFill>
          <a:blip r:embed="rId3"/>
          <a:stretch>
            <a:fillRect/>
          </a:stretch>
        </p:blipFill>
        <p:spPr>
          <a:xfrm>
            <a:off x="30480" y="1032710"/>
            <a:ext cx="4407938" cy="5710990"/>
          </a:xfrm>
          <a:prstGeom prst="rect">
            <a:avLst/>
          </a:prstGeom>
        </p:spPr>
      </p:pic>
    </p:spTree>
    <p:extLst>
      <p:ext uri="{BB962C8B-B14F-4D97-AF65-F5344CB8AC3E}">
        <p14:creationId xmlns:p14="http://schemas.microsoft.com/office/powerpoint/2010/main" val="403411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4</a:t>
            </a:fld>
            <a:endParaRPr lang="en-US" dirty="0">
              <a:solidFill>
                <a:schemeClr val="tx2">
                  <a:lumMod val="65000"/>
                  <a:lumOff val="35000"/>
                </a:schemeClr>
              </a:solidFill>
            </a:endParaRPr>
          </a:p>
        </p:txBody>
      </p:sp>
      <p:sp>
        <p:nvSpPr>
          <p:cNvPr id="9" name="Title 1">
            <a:extLst>
              <a:ext uri="{FF2B5EF4-FFF2-40B4-BE49-F238E27FC236}">
                <a16:creationId xmlns:a16="http://schemas.microsoft.com/office/drawing/2014/main" id="{1F65D165-6EB0-4514-AF77-313011FF6345}"/>
              </a:ext>
            </a:extLst>
          </p:cNvPr>
          <p:cNvSpPr>
            <a:spLocks noGrp="1"/>
          </p:cNvSpPr>
          <p:nvPr>
            <p:ph type="title"/>
          </p:nvPr>
        </p:nvSpPr>
        <p:spPr>
          <a:xfrm>
            <a:off x="391885" y="2"/>
            <a:ext cx="11376561" cy="997526"/>
          </a:xfrm>
        </p:spPr>
        <p:txBody>
          <a:bodyPr/>
          <a:lstStyle/>
          <a:p>
            <a:r>
              <a:rPr lang="en-US" dirty="0"/>
              <a:t>Process and Schedule</a:t>
            </a:r>
          </a:p>
        </p:txBody>
      </p:sp>
      <p:pic>
        <p:nvPicPr>
          <p:cNvPr id="1026" name="Diagram 1" descr="image003">
            <a:extLst>
              <a:ext uri="{FF2B5EF4-FFF2-40B4-BE49-F238E27FC236}">
                <a16:creationId xmlns:a16="http://schemas.microsoft.com/office/drawing/2014/main" id="{BE443CA0-2EA4-4F74-9122-1AC0A9C1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5" y="1175238"/>
            <a:ext cx="10610895" cy="160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a:extLst>
              <a:ext uri="{FF2B5EF4-FFF2-40B4-BE49-F238E27FC236}">
                <a16:creationId xmlns:a16="http://schemas.microsoft.com/office/drawing/2014/main" id="{2A674353-3EF9-4166-BB3A-8A9D092E45D8}"/>
              </a:ext>
            </a:extLst>
          </p:cNvPr>
          <p:cNvGraphicFramePr>
            <a:graphicFrameLocks noGrp="1"/>
          </p:cNvGraphicFramePr>
          <p:nvPr>
            <p:ph idx="1"/>
            <p:extLst>
              <p:ext uri="{D42A27DB-BD31-4B8C-83A1-F6EECF244321}">
                <p14:modId xmlns:p14="http://schemas.microsoft.com/office/powerpoint/2010/main" val="2650357708"/>
              </p:ext>
            </p:extLst>
          </p:nvPr>
        </p:nvGraphicFramePr>
        <p:xfrm>
          <a:off x="853440" y="3137567"/>
          <a:ext cx="6925056" cy="3461988"/>
        </p:xfrm>
        <a:graphic>
          <a:graphicData uri="http://schemas.openxmlformats.org/drawingml/2006/table">
            <a:tbl>
              <a:tblPr/>
              <a:tblGrid>
                <a:gridCol w="2493655">
                  <a:extLst>
                    <a:ext uri="{9D8B030D-6E8A-4147-A177-3AD203B41FA5}">
                      <a16:colId xmlns:a16="http://schemas.microsoft.com/office/drawing/2014/main" val="1524784717"/>
                    </a:ext>
                  </a:extLst>
                </a:gridCol>
                <a:gridCol w="2145591">
                  <a:extLst>
                    <a:ext uri="{9D8B030D-6E8A-4147-A177-3AD203B41FA5}">
                      <a16:colId xmlns:a16="http://schemas.microsoft.com/office/drawing/2014/main" val="585395867"/>
                    </a:ext>
                  </a:extLst>
                </a:gridCol>
                <a:gridCol w="2285810">
                  <a:extLst>
                    <a:ext uri="{9D8B030D-6E8A-4147-A177-3AD203B41FA5}">
                      <a16:colId xmlns:a16="http://schemas.microsoft.com/office/drawing/2014/main" val="1200047750"/>
                    </a:ext>
                  </a:extLst>
                </a:gridCol>
              </a:tblGrid>
              <a:tr h="421053">
                <a:tc>
                  <a:txBody>
                    <a:bodyPr/>
                    <a:lstStyle/>
                    <a:p>
                      <a:pPr algn="ctr" fontAlgn="ctr"/>
                      <a:r>
                        <a:rPr lang="en-US" sz="1600" b="1" i="0" u="none" strike="noStrike">
                          <a:solidFill>
                            <a:srgbClr val="FFFFFF"/>
                          </a:solidFill>
                          <a:effectLst/>
                          <a:latin typeface="Calibri" panose="020F0502020204030204" pitchFamily="34" charset="0"/>
                        </a:rPr>
                        <a:t>Study Phase</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600" b="1" i="0" u="none" strike="noStrike" dirty="0">
                          <a:solidFill>
                            <a:srgbClr val="FFFFFF"/>
                          </a:solidFill>
                          <a:effectLst/>
                          <a:latin typeface="Calibri" panose="020F0502020204030204" pitchFamily="34" charset="0"/>
                        </a:rPr>
                        <a:t>Description</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600" b="1" i="0" u="none" strike="noStrike">
                          <a:solidFill>
                            <a:srgbClr val="FFFFFF"/>
                          </a:solidFill>
                          <a:effectLst/>
                          <a:latin typeface="Calibri" panose="020F0502020204030204" pitchFamily="34" charset="0"/>
                        </a:rPr>
                        <a:t>Timeline</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val="358446783"/>
                  </a:ext>
                </a:extLst>
              </a:tr>
              <a:tr h="736842">
                <a:tc>
                  <a:txBody>
                    <a:bodyPr/>
                    <a:lstStyle/>
                    <a:p>
                      <a:pPr algn="ctr" fontAlgn="ctr"/>
                      <a:r>
                        <a:rPr lang="en-US" sz="1200" b="0" i="0" u="none" strike="noStrike" dirty="0">
                          <a:solidFill>
                            <a:schemeClr val="tx2">
                              <a:lumMod val="75000"/>
                              <a:lumOff val="25000"/>
                            </a:schemeClr>
                          </a:solidFill>
                          <a:effectLst/>
                          <a:latin typeface="Arial" panose="020B0604020202020204" pitchFamily="34" charset="0"/>
                        </a:rPr>
                        <a:t>I. Purpose and Need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2">
                              <a:lumMod val="75000"/>
                              <a:lumOff val="25000"/>
                            </a:schemeClr>
                          </a:solidFill>
                          <a:effectLst/>
                          <a:latin typeface="Arial" panose="020B0604020202020204" pitchFamily="34" charset="0"/>
                        </a:rPr>
                        <a:t>Corridor Definition and Mobility Needs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2">
                              <a:lumMod val="75000"/>
                              <a:lumOff val="25000"/>
                            </a:schemeClr>
                          </a:solidFill>
                          <a:effectLst/>
                          <a:latin typeface="Arial" panose="020B0604020202020204" pitchFamily="34" charset="0"/>
                        </a:rPr>
                        <a:t>April 2019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156946"/>
                  </a:ext>
                </a:extLst>
              </a:tr>
              <a:tr h="736842">
                <a:tc>
                  <a:txBody>
                    <a:bodyPr/>
                    <a:lstStyle/>
                    <a:p>
                      <a:pPr algn="ctr" fontAlgn="ctr"/>
                      <a:r>
                        <a:rPr lang="en-US" sz="1200" b="0" i="0" u="none" strike="noStrike">
                          <a:solidFill>
                            <a:schemeClr val="tx2">
                              <a:lumMod val="75000"/>
                              <a:lumOff val="25000"/>
                            </a:schemeClr>
                          </a:solidFill>
                          <a:effectLst/>
                          <a:latin typeface="Arial" panose="020B0604020202020204" pitchFamily="34" charset="0"/>
                        </a:rPr>
                        <a:t>II. Alternatives Development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1200" b="0" i="0" u="none" strike="noStrike" dirty="0">
                          <a:solidFill>
                            <a:schemeClr val="tx2">
                              <a:lumMod val="75000"/>
                              <a:lumOff val="25000"/>
                            </a:schemeClr>
                          </a:solidFill>
                          <a:effectLst/>
                          <a:latin typeface="Arial" panose="020B0604020202020204" pitchFamily="34" charset="0"/>
                        </a:rPr>
                        <a:t>Develop six conceptual transit alternatives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chemeClr val="tx2">
                              <a:lumMod val="75000"/>
                              <a:lumOff val="25000"/>
                            </a:schemeClr>
                          </a:solidFill>
                          <a:effectLst/>
                          <a:latin typeface="Arial" panose="020B0604020202020204" pitchFamily="34" charset="0"/>
                        </a:rPr>
                        <a:t>Summer 2019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15468098"/>
                  </a:ext>
                </a:extLst>
              </a:tr>
              <a:tr h="830409">
                <a:tc>
                  <a:txBody>
                    <a:bodyPr/>
                    <a:lstStyle/>
                    <a:p>
                      <a:pPr algn="ctr" fontAlgn="ctr"/>
                      <a:r>
                        <a:rPr lang="en-US" sz="1200" b="0" i="0" u="none" strike="noStrike">
                          <a:solidFill>
                            <a:schemeClr val="tx2">
                              <a:lumMod val="75000"/>
                              <a:lumOff val="25000"/>
                            </a:schemeClr>
                          </a:solidFill>
                          <a:effectLst/>
                          <a:latin typeface="Arial" panose="020B0604020202020204" pitchFamily="34" charset="0"/>
                        </a:rPr>
                        <a:t>III. Alternatives Evaluation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2">
                              <a:lumMod val="75000"/>
                              <a:lumOff val="25000"/>
                            </a:schemeClr>
                          </a:solidFill>
                          <a:effectLst/>
                          <a:latin typeface="Arial" panose="020B0604020202020204" pitchFamily="34" charset="0"/>
                        </a:rPr>
                        <a:t>Evaluate ridership, cost, environmental benefits, and community support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chemeClr val="tx2">
                              <a:lumMod val="75000"/>
                              <a:lumOff val="25000"/>
                            </a:schemeClr>
                          </a:solidFill>
                          <a:effectLst/>
                          <a:latin typeface="Arial" panose="020B0604020202020204" pitchFamily="34" charset="0"/>
                        </a:rPr>
                        <a:t>Winter 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039598"/>
                  </a:ext>
                </a:extLst>
              </a:tr>
              <a:tr h="736842">
                <a:tc>
                  <a:txBody>
                    <a:bodyPr/>
                    <a:lstStyle/>
                    <a:p>
                      <a:pPr algn="ctr" fontAlgn="ctr"/>
                      <a:r>
                        <a:rPr lang="en-US" sz="1200" b="0" i="0" u="none" strike="noStrike" dirty="0">
                          <a:solidFill>
                            <a:schemeClr val="tx2">
                              <a:lumMod val="75000"/>
                              <a:lumOff val="25000"/>
                            </a:schemeClr>
                          </a:solidFill>
                          <a:effectLst/>
                          <a:latin typeface="Arial" panose="020B0604020202020204" pitchFamily="34" charset="0"/>
                        </a:rPr>
                        <a:t>IV. Final Report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chemeClr val="tx2">
                              <a:lumMod val="75000"/>
                              <a:lumOff val="25000"/>
                            </a:schemeClr>
                          </a:solidFill>
                          <a:effectLst/>
                          <a:latin typeface="Arial" panose="020B0604020202020204" pitchFamily="34" charset="0"/>
                        </a:rPr>
                        <a:t>Present report findings and community input received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chemeClr val="tx2">
                              <a:lumMod val="75000"/>
                              <a:lumOff val="25000"/>
                            </a:schemeClr>
                          </a:solidFill>
                          <a:effectLst/>
                          <a:latin typeface="Arial" panose="020B0604020202020204" pitchFamily="34" charset="0"/>
                        </a:rPr>
                        <a:t>Summer 2020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27331373"/>
                  </a:ext>
                </a:extLst>
              </a:tr>
            </a:tbl>
          </a:graphicData>
        </a:graphic>
      </p:graphicFrame>
      <p:sp>
        <p:nvSpPr>
          <p:cNvPr id="2" name="Arrow: Down 1">
            <a:extLst>
              <a:ext uri="{FF2B5EF4-FFF2-40B4-BE49-F238E27FC236}">
                <a16:creationId xmlns:a16="http://schemas.microsoft.com/office/drawing/2014/main" id="{88FFD410-CE5C-4360-BB41-08D4CD4F1ADD}"/>
              </a:ext>
            </a:extLst>
          </p:cNvPr>
          <p:cNvSpPr/>
          <p:nvPr/>
        </p:nvSpPr>
        <p:spPr>
          <a:xfrm>
            <a:off x="3998976" y="2692764"/>
            <a:ext cx="633984" cy="35356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44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65D165-6EB0-4514-AF77-313011FF6345}"/>
              </a:ext>
            </a:extLst>
          </p:cNvPr>
          <p:cNvSpPr>
            <a:spLocks noGrp="1"/>
          </p:cNvSpPr>
          <p:nvPr>
            <p:ph type="title"/>
          </p:nvPr>
        </p:nvSpPr>
        <p:spPr/>
        <p:txBody>
          <a:bodyPr/>
          <a:lstStyle/>
          <a:p>
            <a:r>
              <a:rPr lang="en-US" dirty="0"/>
              <a:t>Bristol Corridor Context</a:t>
            </a:r>
          </a:p>
        </p:txBody>
      </p:sp>
      <p:sp>
        <p:nvSpPr>
          <p:cNvPr id="10" name="Content Placeholder 9">
            <a:extLst>
              <a:ext uri="{FF2B5EF4-FFF2-40B4-BE49-F238E27FC236}">
                <a16:creationId xmlns:a16="http://schemas.microsoft.com/office/drawing/2014/main" id="{4B699153-5335-4445-A51E-A4369083014C}"/>
              </a:ext>
            </a:extLst>
          </p:cNvPr>
          <p:cNvSpPr>
            <a:spLocks noGrp="1"/>
          </p:cNvSpPr>
          <p:nvPr>
            <p:ph idx="1"/>
          </p:nvPr>
        </p:nvSpPr>
        <p:spPr>
          <a:xfrm>
            <a:off x="4817822" y="1230194"/>
            <a:ext cx="6000992" cy="5284629"/>
          </a:xfrm>
        </p:spPr>
        <p:txBody>
          <a:bodyPr/>
          <a:lstStyle/>
          <a:p>
            <a:r>
              <a:rPr lang="en-US" dirty="0">
                <a:solidFill>
                  <a:schemeClr val="tx2">
                    <a:lumMod val="65000"/>
                    <a:lumOff val="35000"/>
                  </a:schemeClr>
                </a:solidFill>
              </a:rPr>
              <a:t>Highest transit usage area</a:t>
            </a:r>
          </a:p>
          <a:p>
            <a:r>
              <a:rPr lang="en-US" dirty="0">
                <a:solidFill>
                  <a:schemeClr val="tx2">
                    <a:lumMod val="65000"/>
                    <a:lumOff val="35000"/>
                  </a:schemeClr>
                </a:solidFill>
              </a:rPr>
              <a:t>Major trip generators</a:t>
            </a:r>
          </a:p>
          <a:p>
            <a:pPr lvl="1"/>
            <a:r>
              <a:rPr lang="en-US" dirty="0">
                <a:solidFill>
                  <a:schemeClr val="tx2">
                    <a:lumMod val="65000"/>
                    <a:lumOff val="35000"/>
                  </a:schemeClr>
                </a:solidFill>
              </a:rPr>
              <a:t>Irvine Business Complex</a:t>
            </a:r>
          </a:p>
          <a:p>
            <a:pPr lvl="1"/>
            <a:r>
              <a:rPr lang="en-US" dirty="0">
                <a:solidFill>
                  <a:schemeClr val="tx2">
                    <a:lumMod val="65000"/>
                    <a:lumOff val="35000"/>
                  </a:schemeClr>
                </a:solidFill>
              </a:rPr>
              <a:t>John Wayne Airport</a:t>
            </a:r>
          </a:p>
          <a:p>
            <a:pPr lvl="1"/>
            <a:r>
              <a:rPr lang="en-US" dirty="0">
                <a:solidFill>
                  <a:schemeClr val="tx2">
                    <a:lumMod val="65000"/>
                    <a:lumOff val="35000"/>
                  </a:schemeClr>
                </a:solidFill>
              </a:rPr>
              <a:t>Santa Ana Civic Center</a:t>
            </a:r>
          </a:p>
          <a:p>
            <a:pPr lvl="1"/>
            <a:r>
              <a:rPr lang="en-US" dirty="0">
                <a:solidFill>
                  <a:schemeClr val="tx2">
                    <a:lumMod val="65000"/>
                    <a:lumOff val="35000"/>
                  </a:schemeClr>
                </a:solidFill>
              </a:rPr>
              <a:t>Santa Ana College</a:t>
            </a:r>
          </a:p>
          <a:p>
            <a:pPr lvl="1"/>
            <a:r>
              <a:rPr lang="en-US" dirty="0">
                <a:solidFill>
                  <a:schemeClr val="tx2">
                    <a:lumMod val="65000"/>
                    <a:lumOff val="35000"/>
                  </a:schemeClr>
                </a:solidFill>
              </a:rPr>
              <a:t>South Coast Metro</a:t>
            </a:r>
          </a:p>
          <a:p>
            <a:r>
              <a:rPr lang="en-US" dirty="0">
                <a:solidFill>
                  <a:schemeClr val="tx2">
                    <a:lumMod val="65000"/>
                    <a:lumOff val="35000"/>
                  </a:schemeClr>
                </a:solidFill>
              </a:rPr>
              <a:t>Regional connections</a:t>
            </a:r>
          </a:p>
          <a:p>
            <a:pPr lvl="1"/>
            <a:r>
              <a:rPr lang="en-US" dirty="0">
                <a:solidFill>
                  <a:schemeClr val="tx2">
                    <a:lumMod val="65000"/>
                    <a:lumOff val="35000"/>
                  </a:schemeClr>
                </a:solidFill>
              </a:rPr>
              <a:t>Five High Quality Transit Routes</a:t>
            </a:r>
          </a:p>
          <a:p>
            <a:pPr lvl="1"/>
            <a:r>
              <a:rPr lang="en-US" dirty="0">
                <a:solidFill>
                  <a:schemeClr val="tx2">
                    <a:lumMod val="65000"/>
                    <a:lumOff val="35000"/>
                  </a:schemeClr>
                </a:solidFill>
              </a:rPr>
              <a:t>OC Streetcar</a:t>
            </a:r>
          </a:p>
          <a:p>
            <a:pPr lvl="1"/>
            <a:r>
              <a:rPr lang="en-US" dirty="0">
                <a:solidFill>
                  <a:schemeClr val="tx2">
                    <a:lumMod val="65000"/>
                    <a:lumOff val="35000"/>
                  </a:schemeClr>
                </a:solidFill>
              </a:rPr>
              <a:t>Santa Ana Regional Transportation Center</a:t>
            </a:r>
          </a:p>
        </p:txBody>
      </p:sp>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5</a:t>
            </a:fld>
            <a:endParaRPr lang="en-US" dirty="0">
              <a:solidFill>
                <a:schemeClr val="tx2">
                  <a:lumMod val="65000"/>
                  <a:lumOff val="35000"/>
                </a:schemeClr>
              </a:solidFill>
            </a:endParaRPr>
          </a:p>
        </p:txBody>
      </p:sp>
      <p:pic>
        <p:nvPicPr>
          <p:cNvPr id="5" name="Picture 4">
            <a:extLst>
              <a:ext uri="{FF2B5EF4-FFF2-40B4-BE49-F238E27FC236}">
                <a16:creationId xmlns:a16="http://schemas.microsoft.com/office/drawing/2014/main" id="{609471D9-AAC9-4B7B-B5BA-555E0C521DDB}"/>
              </a:ext>
            </a:extLst>
          </p:cNvPr>
          <p:cNvPicPr>
            <a:picLocks noChangeAspect="1"/>
          </p:cNvPicPr>
          <p:nvPr/>
        </p:nvPicPr>
        <p:blipFill>
          <a:blip r:embed="rId3"/>
          <a:stretch>
            <a:fillRect/>
          </a:stretch>
        </p:blipFill>
        <p:spPr>
          <a:xfrm>
            <a:off x="18288" y="1037151"/>
            <a:ext cx="4419600" cy="5719482"/>
          </a:xfrm>
          <a:prstGeom prst="rect">
            <a:avLst/>
          </a:prstGeom>
        </p:spPr>
      </p:pic>
    </p:spTree>
    <p:extLst>
      <p:ext uri="{BB962C8B-B14F-4D97-AF65-F5344CB8AC3E}">
        <p14:creationId xmlns:p14="http://schemas.microsoft.com/office/powerpoint/2010/main" val="171713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6</a:t>
            </a:fld>
            <a:endParaRPr lang="en-US" dirty="0">
              <a:solidFill>
                <a:schemeClr val="tx2">
                  <a:lumMod val="65000"/>
                  <a:lumOff val="35000"/>
                </a:schemeClr>
              </a:solidFill>
            </a:endParaRPr>
          </a:p>
        </p:txBody>
      </p:sp>
      <p:sp>
        <p:nvSpPr>
          <p:cNvPr id="9" name="Title 1">
            <a:extLst>
              <a:ext uri="{FF2B5EF4-FFF2-40B4-BE49-F238E27FC236}">
                <a16:creationId xmlns:a16="http://schemas.microsoft.com/office/drawing/2014/main" id="{1F65D165-6EB0-4514-AF77-313011FF6345}"/>
              </a:ext>
            </a:extLst>
          </p:cNvPr>
          <p:cNvSpPr>
            <a:spLocks noGrp="1"/>
          </p:cNvSpPr>
          <p:nvPr>
            <p:ph type="title"/>
          </p:nvPr>
        </p:nvSpPr>
        <p:spPr>
          <a:xfrm>
            <a:off x="391885" y="2"/>
            <a:ext cx="11376561" cy="997526"/>
          </a:xfrm>
        </p:spPr>
        <p:txBody>
          <a:bodyPr/>
          <a:lstStyle/>
          <a:p>
            <a:r>
              <a:rPr lang="en-US" dirty="0"/>
              <a:t>Existing Transit Service</a:t>
            </a:r>
          </a:p>
        </p:txBody>
      </p:sp>
      <p:sp>
        <p:nvSpPr>
          <p:cNvPr id="7" name="Content Placeholder 5"/>
          <p:cNvSpPr>
            <a:spLocks noGrp="1"/>
          </p:cNvSpPr>
          <p:nvPr>
            <p:ph idx="1"/>
          </p:nvPr>
        </p:nvSpPr>
        <p:spPr>
          <a:xfrm>
            <a:off x="4739640" y="1242130"/>
            <a:ext cx="6446916" cy="5204389"/>
          </a:xfrm>
        </p:spPr>
        <p:txBody>
          <a:bodyPr>
            <a:normAutofit/>
          </a:bodyPr>
          <a:lstStyle/>
          <a:p>
            <a:pPr marL="0" indent="0">
              <a:buNone/>
              <a:defRPr/>
            </a:pPr>
            <a:r>
              <a:rPr lang="en-US" b="1" dirty="0">
                <a:solidFill>
                  <a:schemeClr val="tx1">
                    <a:lumMod val="65000"/>
                    <a:lumOff val="35000"/>
                  </a:schemeClr>
                </a:solidFill>
              </a:rPr>
              <a:t>  </a:t>
            </a:r>
          </a:p>
          <a:p>
            <a:pPr marL="0" indent="0">
              <a:buNone/>
              <a:defRPr/>
            </a:pPr>
            <a:r>
              <a:rPr lang="en-US" b="1" dirty="0">
                <a:solidFill>
                  <a:schemeClr val="tx2">
                    <a:lumMod val="65000"/>
                    <a:lumOff val="35000"/>
                  </a:schemeClr>
                </a:solidFill>
              </a:rPr>
              <a:t> </a:t>
            </a:r>
            <a:r>
              <a:rPr lang="en-US" dirty="0">
                <a:solidFill>
                  <a:schemeClr val="tx2">
                    <a:lumMod val="65000"/>
                    <a:lumOff val="35000"/>
                  </a:schemeClr>
                </a:solidFill>
              </a:rPr>
              <a:t>Served by Route 57/57X</a:t>
            </a:r>
          </a:p>
          <a:p>
            <a:pPr lvl="1">
              <a:defRPr/>
            </a:pPr>
            <a:r>
              <a:rPr lang="en-US" sz="2800" dirty="0">
                <a:solidFill>
                  <a:schemeClr val="tx2">
                    <a:lumMod val="65000"/>
                    <a:lumOff val="35000"/>
                  </a:schemeClr>
                </a:solidFill>
              </a:rPr>
              <a:t>Brea to Newport Center </a:t>
            </a:r>
          </a:p>
          <a:p>
            <a:pPr lvl="1">
              <a:defRPr/>
            </a:pPr>
            <a:r>
              <a:rPr lang="en-US" sz="2800" dirty="0">
                <a:solidFill>
                  <a:schemeClr val="tx2">
                    <a:lumMod val="65000"/>
                    <a:lumOff val="35000"/>
                  </a:schemeClr>
                </a:solidFill>
              </a:rPr>
              <a:t>Frequency: 12 to 24 minutes</a:t>
            </a:r>
          </a:p>
          <a:p>
            <a:pPr lvl="1">
              <a:spcBef>
                <a:spcPts val="600"/>
              </a:spcBef>
              <a:defRPr/>
            </a:pPr>
            <a:r>
              <a:rPr lang="en-US" sz="2800" dirty="0">
                <a:solidFill>
                  <a:schemeClr val="tx2">
                    <a:lumMod val="65000"/>
                    <a:lumOff val="35000"/>
                  </a:schemeClr>
                </a:solidFill>
              </a:rPr>
              <a:t>High transfer rates to crosstown corridors </a:t>
            </a:r>
          </a:p>
          <a:p>
            <a:pPr marL="1025525" lvl="2" indent="-334963">
              <a:spcBef>
                <a:spcPts val="600"/>
              </a:spcBef>
              <a:defRPr/>
            </a:pPr>
            <a:r>
              <a:rPr lang="en-US" sz="2800" dirty="0">
                <a:solidFill>
                  <a:schemeClr val="tx2">
                    <a:lumMod val="65000"/>
                    <a:lumOff val="35000"/>
                  </a:schemeClr>
                </a:solidFill>
              </a:rPr>
              <a:t>Connections to 13 routes</a:t>
            </a:r>
          </a:p>
          <a:p>
            <a:pPr lvl="1">
              <a:spcBef>
                <a:spcPts val="600"/>
              </a:spcBef>
              <a:defRPr/>
            </a:pPr>
            <a:r>
              <a:rPr lang="en-US" sz="2800" dirty="0">
                <a:solidFill>
                  <a:schemeClr val="tx2">
                    <a:lumMod val="65000"/>
                    <a:lumOff val="35000"/>
                  </a:schemeClr>
                </a:solidFill>
              </a:rPr>
              <a:t>High ridership: 10,600 weekday </a:t>
            </a:r>
            <a:r>
              <a:rPr lang="en-US" sz="2800" dirty="0" err="1">
                <a:solidFill>
                  <a:schemeClr val="tx2">
                    <a:lumMod val="65000"/>
                    <a:lumOff val="35000"/>
                  </a:schemeClr>
                </a:solidFill>
              </a:rPr>
              <a:t>boardings</a:t>
            </a:r>
            <a:r>
              <a:rPr lang="en-US" sz="2800" dirty="0">
                <a:solidFill>
                  <a:schemeClr val="tx2">
                    <a:lumMod val="65000"/>
                    <a:lumOff val="35000"/>
                  </a:schemeClr>
                </a:solidFill>
              </a:rPr>
              <a:t> (eight percent of systemwide total)</a:t>
            </a:r>
          </a:p>
          <a:p>
            <a:pPr>
              <a:defRPr/>
            </a:pPr>
            <a:endParaRPr lang="en-US" sz="2800" dirty="0"/>
          </a:p>
        </p:txBody>
      </p:sp>
      <p:pic>
        <p:nvPicPr>
          <p:cNvPr id="5" name="Picture 4">
            <a:extLst>
              <a:ext uri="{FF2B5EF4-FFF2-40B4-BE49-F238E27FC236}">
                <a16:creationId xmlns:a16="http://schemas.microsoft.com/office/drawing/2014/main" id="{FEDC69E3-3952-4D3E-978A-19E961383CD3}"/>
              </a:ext>
            </a:extLst>
          </p:cNvPr>
          <p:cNvPicPr>
            <a:picLocks noChangeAspect="1"/>
          </p:cNvPicPr>
          <p:nvPr/>
        </p:nvPicPr>
        <p:blipFill>
          <a:blip r:embed="rId3"/>
          <a:stretch>
            <a:fillRect/>
          </a:stretch>
        </p:blipFill>
        <p:spPr>
          <a:xfrm>
            <a:off x="45720" y="1036318"/>
            <a:ext cx="4434559" cy="5745480"/>
          </a:xfrm>
          <a:prstGeom prst="rect">
            <a:avLst/>
          </a:prstGeom>
        </p:spPr>
      </p:pic>
    </p:spTree>
    <p:extLst>
      <p:ext uri="{BB962C8B-B14F-4D97-AF65-F5344CB8AC3E}">
        <p14:creationId xmlns:p14="http://schemas.microsoft.com/office/powerpoint/2010/main" val="101866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65D165-6EB0-4514-AF77-313011FF6345}"/>
              </a:ext>
            </a:extLst>
          </p:cNvPr>
          <p:cNvSpPr>
            <a:spLocks noGrp="1"/>
          </p:cNvSpPr>
          <p:nvPr>
            <p:ph type="title"/>
          </p:nvPr>
        </p:nvSpPr>
        <p:spPr/>
        <p:txBody>
          <a:bodyPr/>
          <a:lstStyle/>
          <a:p>
            <a:r>
              <a:rPr lang="en-US" dirty="0"/>
              <a:t>Existing Population and Employment</a:t>
            </a:r>
          </a:p>
        </p:txBody>
      </p:sp>
      <p:sp>
        <p:nvSpPr>
          <p:cNvPr id="7" name="Content Placeholder 6">
            <a:extLst>
              <a:ext uri="{FF2B5EF4-FFF2-40B4-BE49-F238E27FC236}">
                <a16:creationId xmlns:a16="http://schemas.microsoft.com/office/drawing/2014/main" id="{C244A874-D69F-4532-8334-69D89BB647C6}"/>
              </a:ext>
            </a:extLst>
          </p:cNvPr>
          <p:cNvSpPr>
            <a:spLocks noGrp="1"/>
          </p:cNvSpPr>
          <p:nvPr>
            <p:ph idx="1"/>
          </p:nvPr>
        </p:nvSpPr>
        <p:spPr>
          <a:xfrm>
            <a:off x="182880" y="1253331"/>
            <a:ext cx="2892437" cy="4874338"/>
          </a:xfrm>
        </p:spPr>
        <p:txBody>
          <a:bodyPr/>
          <a:lstStyle/>
          <a:p>
            <a:r>
              <a:rPr lang="en-US" dirty="0">
                <a:solidFill>
                  <a:schemeClr val="tx2">
                    <a:lumMod val="65000"/>
                    <a:lumOff val="35000"/>
                  </a:schemeClr>
                </a:solidFill>
              </a:rPr>
              <a:t>Population density</a:t>
            </a:r>
          </a:p>
          <a:p>
            <a:r>
              <a:rPr lang="en-US" dirty="0">
                <a:solidFill>
                  <a:schemeClr val="tx2">
                    <a:lumMod val="65000"/>
                    <a:lumOff val="35000"/>
                  </a:schemeClr>
                </a:solidFill>
              </a:rPr>
              <a:t>Employment density</a:t>
            </a:r>
          </a:p>
          <a:p>
            <a:r>
              <a:rPr lang="en-US" dirty="0">
                <a:solidFill>
                  <a:schemeClr val="tx2">
                    <a:lumMod val="65000"/>
                    <a:lumOff val="35000"/>
                  </a:schemeClr>
                </a:solidFill>
              </a:rPr>
              <a:t>Local land use </a:t>
            </a:r>
          </a:p>
          <a:p>
            <a:pPr lvl="1"/>
            <a:r>
              <a:rPr lang="en-US" dirty="0">
                <a:solidFill>
                  <a:schemeClr val="tx2">
                    <a:lumMod val="65000"/>
                    <a:lumOff val="35000"/>
                  </a:schemeClr>
                </a:solidFill>
              </a:rPr>
              <a:t>Increased density and mixed-use development planned</a:t>
            </a:r>
          </a:p>
        </p:txBody>
      </p:sp>
      <p:sp>
        <p:nvSpPr>
          <p:cNvPr id="4" name="Slide Number Placeholder 3"/>
          <p:cNvSpPr>
            <a:spLocks noGrp="1"/>
          </p:cNvSpPr>
          <p:nvPr>
            <p:ph type="sldNum" sz="quarter" idx="12"/>
          </p:nvPr>
        </p:nvSpPr>
        <p:spPr/>
        <p:txBody>
          <a:bodyPr/>
          <a:lstStyle/>
          <a:p>
            <a:fld id="{8F88728A-9E54-1B4F-A83C-486C5BF59F16}" type="slidenum">
              <a:rPr lang="en-US" smtClean="0"/>
              <a:pPr/>
              <a:t>7</a:t>
            </a:fld>
            <a:endParaRPr lang="en-US" dirty="0"/>
          </a:p>
        </p:txBody>
      </p:sp>
      <p:pic>
        <p:nvPicPr>
          <p:cNvPr id="8" name="Picture 7">
            <a:extLst>
              <a:ext uri="{FF2B5EF4-FFF2-40B4-BE49-F238E27FC236}">
                <a16:creationId xmlns:a16="http://schemas.microsoft.com/office/drawing/2014/main" id="{59B56C3D-FB79-4512-9BB9-38F275DE8BFC}"/>
              </a:ext>
            </a:extLst>
          </p:cNvPr>
          <p:cNvPicPr>
            <a:picLocks noChangeAspect="1"/>
          </p:cNvPicPr>
          <p:nvPr/>
        </p:nvPicPr>
        <p:blipFill>
          <a:blip r:embed="rId3"/>
          <a:stretch>
            <a:fillRect/>
          </a:stretch>
        </p:blipFill>
        <p:spPr>
          <a:xfrm>
            <a:off x="7704669" y="1043249"/>
            <a:ext cx="4375674" cy="5669188"/>
          </a:xfrm>
          <a:prstGeom prst="rect">
            <a:avLst/>
          </a:prstGeom>
        </p:spPr>
      </p:pic>
      <p:pic>
        <p:nvPicPr>
          <p:cNvPr id="5" name="Picture 4">
            <a:extLst>
              <a:ext uri="{FF2B5EF4-FFF2-40B4-BE49-F238E27FC236}">
                <a16:creationId xmlns:a16="http://schemas.microsoft.com/office/drawing/2014/main" id="{8538D172-AF5A-4AD4-ACFD-67D254B7FF61}"/>
              </a:ext>
            </a:extLst>
          </p:cNvPr>
          <p:cNvPicPr>
            <a:picLocks noChangeAspect="1"/>
          </p:cNvPicPr>
          <p:nvPr/>
        </p:nvPicPr>
        <p:blipFill>
          <a:blip r:embed="rId4"/>
          <a:stretch>
            <a:fillRect/>
          </a:stretch>
        </p:blipFill>
        <p:spPr>
          <a:xfrm>
            <a:off x="3125956" y="1043248"/>
            <a:ext cx="4375674" cy="5669188"/>
          </a:xfrm>
          <a:prstGeom prst="rect">
            <a:avLst/>
          </a:prstGeom>
        </p:spPr>
      </p:pic>
      <p:sp>
        <p:nvSpPr>
          <p:cNvPr id="2" name="TextBox 1">
            <a:extLst>
              <a:ext uri="{FF2B5EF4-FFF2-40B4-BE49-F238E27FC236}">
                <a16:creationId xmlns:a16="http://schemas.microsoft.com/office/drawing/2014/main" id="{0B33A8DD-5917-4174-A02C-0725A87DC036}"/>
              </a:ext>
            </a:extLst>
          </p:cNvPr>
          <p:cNvSpPr txBox="1"/>
          <p:nvPr/>
        </p:nvSpPr>
        <p:spPr>
          <a:xfrm>
            <a:off x="11430000" y="6278880"/>
            <a:ext cx="467360" cy="430887"/>
          </a:xfrm>
          <a:prstGeom prst="rect">
            <a:avLst/>
          </a:prstGeom>
          <a:noFill/>
        </p:spPr>
        <p:txBody>
          <a:bodyPr wrap="square" rtlCol="0">
            <a:spAutoFit/>
          </a:bodyPr>
          <a:lstStyle/>
          <a:p>
            <a:pPr algn="r"/>
            <a:r>
              <a:rPr lang="en-US" sz="2200" dirty="0"/>
              <a:t>7</a:t>
            </a:r>
          </a:p>
        </p:txBody>
      </p:sp>
    </p:spTree>
    <p:extLst>
      <p:ext uri="{BB962C8B-B14F-4D97-AF65-F5344CB8AC3E}">
        <p14:creationId xmlns:p14="http://schemas.microsoft.com/office/powerpoint/2010/main" val="363102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65D165-6EB0-4514-AF77-313011FF6345}"/>
              </a:ext>
            </a:extLst>
          </p:cNvPr>
          <p:cNvSpPr>
            <a:spLocks noGrp="1"/>
          </p:cNvSpPr>
          <p:nvPr>
            <p:ph type="title"/>
          </p:nvPr>
        </p:nvSpPr>
        <p:spPr/>
        <p:txBody>
          <a:bodyPr/>
          <a:lstStyle/>
          <a:p>
            <a:r>
              <a:rPr lang="en-US" dirty="0"/>
              <a:t>Transit Performance</a:t>
            </a:r>
          </a:p>
        </p:txBody>
      </p:sp>
      <p:sp>
        <p:nvSpPr>
          <p:cNvPr id="7" name="Content Placeholder 6">
            <a:extLst>
              <a:ext uri="{FF2B5EF4-FFF2-40B4-BE49-F238E27FC236}">
                <a16:creationId xmlns:a16="http://schemas.microsoft.com/office/drawing/2014/main" id="{8A815DA5-F45A-4AAF-B5D9-AEABDD42433F}"/>
              </a:ext>
            </a:extLst>
          </p:cNvPr>
          <p:cNvSpPr>
            <a:spLocks noGrp="1"/>
          </p:cNvSpPr>
          <p:nvPr>
            <p:ph idx="1"/>
          </p:nvPr>
        </p:nvSpPr>
        <p:spPr>
          <a:xfrm>
            <a:off x="4559729" y="1534283"/>
            <a:ext cx="7572529" cy="4593386"/>
          </a:xfrm>
        </p:spPr>
        <p:txBody>
          <a:bodyPr/>
          <a:lstStyle/>
          <a:p>
            <a:pPr marL="0" indent="0">
              <a:buNone/>
            </a:pPr>
            <a:r>
              <a:rPr lang="en-US" dirty="0">
                <a:solidFill>
                  <a:schemeClr val="tx2">
                    <a:lumMod val="65000"/>
                    <a:lumOff val="35000"/>
                  </a:schemeClr>
                </a:solidFill>
              </a:rPr>
              <a:t>  Average Bus Travel Speeds</a:t>
            </a:r>
          </a:p>
          <a:p>
            <a:pPr lvl="1"/>
            <a:r>
              <a:rPr lang="en-US" sz="2800" dirty="0">
                <a:solidFill>
                  <a:schemeClr val="tx2">
                    <a:lumMod val="65000"/>
                    <a:lumOff val="35000"/>
                  </a:schemeClr>
                </a:solidFill>
              </a:rPr>
              <a:t>Less than ten mph during PM peak</a:t>
            </a:r>
          </a:p>
          <a:p>
            <a:pPr lvl="1"/>
            <a:r>
              <a:rPr lang="en-US" sz="2800" dirty="0">
                <a:solidFill>
                  <a:schemeClr val="tx2">
                    <a:lumMod val="65000"/>
                    <a:lumOff val="35000"/>
                  </a:schemeClr>
                </a:solidFill>
              </a:rPr>
              <a:t>Operating in mixed-flow traffic</a:t>
            </a:r>
          </a:p>
          <a:p>
            <a:pPr lvl="1"/>
            <a:r>
              <a:rPr lang="en-US" sz="2800" dirty="0">
                <a:solidFill>
                  <a:schemeClr val="tx2">
                    <a:lumMod val="65000"/>
                    <a:lumOff val="35000"/>
                  </a:schemeClr>
                </a:solidFill>
              </a:rPr>
              <a:t>High passenger loads (long dwell times)</a:t>
            </a:r>
          </a:p>
        </p:txBody>
      </p:sp>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8</a:t>
            </a:fld>
            <a:endParaRPr lang="en-US" dirty="0">
              <a:solidFill>
                <a:schemeClr val="tx2">
                  <a:lumMod val="65000"/>
                  <a:lumOff val="35000"/>
                </a:schemeClr>
              </a:solidFill>
            </a:endParaRPr>
          </a:p>
        </p:txBody>
      </p:sp>
      <p:pic>
        <p:nvPicPr>
          <p:cNvPr id="5" name="Picture 4">
            <a:extLst>
              <a:ext uri="{FF2B5EF4-FFF2-40B4-BE49-F238E27FC236}">
                <a16:creationId xmlns:a16="http://schemas.microsoft.com/office/drawing/2014/main" id="{7BD71134-36C7-421E-86ED-A1587067E79D}"/>
              </a:ext>
            </a:extLst>
          </p:cNvPr>
          <p:cNvPicPr>
            <a:picLocks noChangeAspect="1"/>
          </p:cNvPicPr>
          <p:nvPr/>
        </p:nvPicPr>
        <p:blipFill>
          <a:blip r:embed="rId3"/>
          <a:stretch>
            <a:fillRect/>
          </a:stretch>
        </p:blipFill>
        <p:spPr>
          <a:xfrm>
            <a:off x="50579" y="1028008"/>
            <a:ext cx="4434559" cy="5745480"/>
          </a:xfrm>
          <a:prstGeom prst="rect">
            <a:avLst/>
          </a:prstGeom>
        </p:spPr>
      </p:pic>
      <p:sp>
        <p:nvSpPr>
          <p:cNvPr id="2" name="TextBox 1">
            <a:extLst>
              <a:ext uri="{FF2B5EF4-FFF2-40B4-BE49-F238E27FC236}">
                <a16:creationId xmlns:a16="http://schemas.microsoft.com/office/drawing/2014/main" id="{47C2DA23-4527-46E6-B533-5F70BA6E0B75}"/>
              </a:ext>
            </a:extLst>
          </p:cNvPr>
          <p:cNvSpPr txBox="1"/>
          <p:nvPr/>
        </p:nvSpPr>
        <p:spPr>
          <a:xfrm>
            <a:off x="5089236" y="6280727"/>
            <a:ext cx="5578764" cy="261610"/>
          </a:xfrm>
          <a:prstGeom prst="rect">
            <a:avLst/>
          </a:prstGeom>
          <a:noFill/>
        </p:spPr>
        <p:txBody>
          <a:bodyPr wrap="square" rtlCol="0">
            <a:spAutoFit/>
          </a:bodyPr>
          <a:lstStyle/>
          <a:p>
            <a:pPr algn="l"/>
            <a:r>
              <a:rPr lang="en-US" sz="1100" b="1" dirty="0"/>
              <a:t>mph – miles per hour</a:t>
            </a:r>
          </a:p>
        </p:txBody>
      </p:sp>
    </p:spTree>
    <p:extLst>
      <p:ext uri="{BB962C8B-B14F-4D97-AF65-F5344CB8AC3E}">
        <p14:creationId xmlns:p14="http://schemas.microsoft.com/office/powerpoint/2010/main" val="2180141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65D165-6EB0-4514-AF77-313011FF6345}"/>
              </a:ext>
            </a:extLst>
          </p:cNvPr>
          <p:cNvSpPr>
            <a:spLocks noGrp="1"/>
          </p:cNvSpPr>
          <p:nvPr>
            <p:ph type="title"/>
          </p:nvPr>
        </p:nvSpPr>
        <p:spPr/>
        <p:txBody>
          <a:bodyPr/>
          <a:lstStyle/>
          <a:p>
            <a:r>
              <a:rPr lang="en-US" dirty="0"/>
              <a:t>Mobility Needs</a:t>
            </a:r>
          </a:p>
        </p:txBody>
      </p:sp>
      <p:sp>
        <p:nvSpPr>
          <p:cNvPr id="8" name="Content Placeholder 7">
            <a:extLst>
              <a:ext uri="{FF2B5EF4-FFF2-40B4-BE49-F238E27FC236}">
                <a16:creationId xmlns:a16="http://schemas.microsoft.com/office/drawing/2014/main" id="{DF36FBA4-6FB6-4632-A240-11A73AC4AF06}"/>
              </a:ext>
            </a:extLst>
          </p:cNvPr>
          <p:cNvSpPr>
            <a:spLocks noGrp="1"/>
          </p:cNvSpPr>
          <p:nvPr>
            <p:ph idx="1"/>
          </p:nvPr>
        </p:nvSpPr>
        <p:spPr>
          <a:xfrm>
            <a:off x="282158" y="997528"/>
            <a:ext cx="11376560" cy="4830248"/>
          </a:xfrm>
        </p:spPr>
        <p:txBody>
          <a:bodyPr>
            <a:normAutofit/>
          </a:bodyPr>
          <a:lstStyle/>
          <a:p>
            <a:pPr marL="0" lvl="0" indent="0">
              <a:spcAft>
                <a:spcPts val="600"/>
              </a:spcAft>
              <a:buNone/>
            </a:pPr>
            <a:endParaRPr lang="en-US" dirty="0"/>
          </a:p>
          <a:p>
            <a:pPr marL="514350" indent="-514350">
              <a:spcAft>
                <a:spcPts val="600"/>
              </a:spcAft>
              <a:buFont typeface="+mj-lt"/>
              <a:buAutoNum type="arabicPeriod"/>
            </a:pPr>
            <a:r>
              <a:rPr lang="en-US" dirty="0">
                <a:solidFill>
                  <a:schemeClr val="tx2">
                    <a:lumMod val="65000"/>
                    <a:lumOff val="35000"/>
                  </a:schemeClr>
                </a:solidFill>
              </a:rPr>
              <a:t>Enhance transit mobility to local activity centers</a:t>
            </a:r>
          </a:p>
          <a:p>
            <a:pPr marL="514350" indent="-514350">
              <a:spcAft>
                <a:spcPts val="600"/>
              </a:spcAft>
              <a:buFont typeface="+mj-lt"/>
              <a:buAutoNum type="arabicPeriod"/>
            </a:pPr>
            <a:r>
              <a:rPr lang="en-US" dirty="0">
                <a:solidFill>
                  <a:schemeClr val="tx2">
                    <a:lumMod val="65000"/>
                    <a:lumOff val="35000"/>
                  </a:schemeClr>
                </a:solidFill>
              </a:rPr>
              <a:t>Improve speed and reliability</a:t>
            </a:r>
          </a:p>
          <a:p>
            <a:pPr marL="514350" lvl="0" indent="-514350">
              <a:spcAft>
                <a:spcPts val="600"/>
              </a:spcAft>
              <a:buFont typeface="+mj-lt"/>
              <a:buAutoNum type="arabicPeriod"/>
            </a:pPr>
            <a:r>
              <a:rPr lang="en-US" dirty="0">
                <a:solidFill>
                  <a:schemeClr val="tx2">
                    <a:lumMod val="65000"/>
                    <a:lumOff val="35000"/>
                  </a:schemeClr>
                </a:solidFill>
              </a:rPr>
              <a:t>Improve connectivity with crosstown routes</a:t>
            </a:r>
          </a:p>
          <a:p>
            <a:pPr marL="514350" lvl="0" indent="-514350">
              <a:spcAft>
                <a:spcPts val="600"/>
              </a:spcAft>
              <a:buFont typeface="+mj-lt"/>
              <a:buAutoNum type="arabicPeriod"/>
            </a:pPr>
            <a:r>
              <a:rPr lang="en-US" dirty="0">
                <a:solidFill>
                  <a:schemeClr val="tx2">
                    <a:lumMod val="65000"/>
                    <a:lumOff val="35000"/>
                  </a:schemeClr>
                </a:solidFill>
              </a:rPr>
              <a:t>Support land-use planning</a:t>
            </a:r>
          </a:p>
          <a:p>
            <a:pPr marL="514350" lvl="0" indent="-514350">
              <a:spcAft>
                <a:spcPts val="600"/>
              </a:spcAft>
              <a:buFont typeface="+mj-lt"/>
              <a:buAutoNum type="arabicPeriod"/>
            </a:pPr>
            <a:r>
              <a:rPr lang="en-US" dirty="0">
                <a:solidFill>
                  <a:schemeClr val="tx2">
                    <a:lumMod val="65000"/>
                    <a:lumOff val="35000"/>
                  </a:schemeClr>
                </a:solidFill>
              </a:rPr>
              <a:t>Enhance the customer experience and convenience</a:t>
            </a:r>
          </a:p>
          <a:p>
            <a:endParaRPr lang="en-US" dirty="0"/>
          </a:p>
        </p:txBody>
      </p:sp>
      <p:sp>
        <p:nvSpPr>
          <p:cNvPr id="4" name="Slide Number Placeholder 3"/>
          <p:cNvSpPr>
            <a:spLocks noGrp="1"/>
          </p:cNvSpPr>
          <p:nvPr>
            <p:ph type="sldNum" sz="quarter" idx="12"/>
          </p:nvPr>
        </p:nvSpPr>
        <p:spPr/>
        <p:txBody>
          <a:bodyPr/>
          <a:lstStyle/>
          <a:p>
            <a:fld id="{8F88728A-9E54-1B4F-A83C-486C5BF59F16}" type="slidenum">
              <a:rPr lang="en-US" smtClean="0">
                <a:solidFill>
                  <a:schemeClr val="tx2">
                    <a:lumMod val="65000"/>
                    <a:lumOff val="35000"/>
                  </a:schemeClr>
                </a:solidFill>
              </a:rPr>
              <a:pPr/>
              <a:t>9</a:t>
            </a:fld>
            <a:endParaRPr lang="en-US" dirty="0">
              <a:solidFill>
                <a:schemeClr val="tx2">
                  <a:lumMod val="65000"/>
                  <a:lumOff val="35000"/>
                </a:schemeClr>
              </a:solidFill>
            </a:endParaRPr>
          </a:p>
        </p:txBody>
      </p:sp>
    </p:spTree>
    <p:extLst>
      <p:ext uri="{BB962C8B-B14F-4D97-AF65-F5344CB8AC3E}">
        <p14:creationId xmlns:p14="http://schemas.microsoft.com/office/powerpoint/2010/main" val="228427685"/>
      </p:ext>
    </p:extLst>
  </p:cSld>
  <p:clrMapOvr>
    <a:masterClrMapping/>
  </p:clrMapOvr>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CTA Template 2" id="{08507144-847C-D042-9B71-B971A185DA13}" vid="{144A424B-791F-E94F-91EE-BFA3773CC7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February 2016 - New PowerPointTemplate</Template>
  <TotalTime>36096</TotalTime>
  <Words>1419</Words>
  <Application>Microsoft Office PowerPoint</Application>
  <PresentationFormat>Widescreen</PresentationFormat>
  <Paragraphs>163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1_Office Theme</vt:lpstr>
      <vt:lpstr>Bristol Street Transit Corridor Study - Purpose and Need Update</vt:lpstr>
      <vt:lpstr>Study Overview</vt:lpstr>
      <vt:lpstr>Study Scope</vt:lpstr>
      <vt:lpstr>Process and Schedule</vt:lpstr>
      <vt:lpstr>Bristol Corridor Context</vt:lpstr>
      <vt:lpstr>Existing Transit Service</vt:lpstr>
      <vt:lpstr>Existing Population and Employment</vt:lpstr>
      <vt:lpstr>Transit Performance</vt:lpstr>
      <vt:lpstr>Mobility Needs</vt:lpstr>
      <vt:lpstr>Stakeholder and Public Participation</vt:lpstr>
      <vt:lpstr>Next Steps</vt:lpstr>
    </vt:vector>
  </TitlesOfParts>
  <Company>OCTA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Keith</dc:creator>
  <cp:lastModifiedBy>Eric Carlson</cp:lastModifiedBy>
  <cp:revision>636</cp:revision>
  <cp:lastPrinted>2019-04-11T14:28:24Z</cp:lastPrinted>
  <dcterms:created xsi:type="dcterms:W3CDTF">2016-03-23T18:26:58Z</dcterms:created>
  <dcterms:modified xsi:type="dcterms:W3CDTF">2019-04-11T15:35:50Z</dcterms:modified>
</cp:coreProperties>
</file>