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6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3"/>
  </p:notesMasterIdLst>
  <p:sldIdLst>
    <p:sldId id="256" r:id="rId2"/>
    <p:sldId id="289" r:id="rId3"/>
    <p:sldId id="299" r:id="rId4"/>
    <p:sldId id="307" r:id="rId5"/>
    <p:sldId id="315" r:id="rId6"/>
    <p:sldId id="314" r:id="rId7"/>
    <p:sldId id="313" r:id="rId8"/>
    <p:sldId id="312" r:id="rId9"/>
    <p:sldId id="316" r:id="rId10"/>
    <p:sldId id="311" r:id="rId11"/>
    <p:sldId id="300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e Dyer" initials="ND" lastIdx="3" clrIdx="0">
    <p:extLst>
      <p:ext uri="{19B8F6BF-5375-455C-9EA6-DF929625EA0E}">
        <p15:presenceInfo xmlns:p15="http://schemas.microsoft.com/office/powerpoint/2012/main" userId="S-1-5-21-2883305768-695902393-1645211676-1181" providerId="AD"/>
      </p:ext>
    </p:extLst>
  </p:cmAuthor>
  <p:cmAuthor id="2" name="Tamara Warren" initials="TW" lastIdx="2" clrIdx="1">
    <p:extLst>
      <p:ext uri="{19B8F6BF-5375-455C-9EA6-DF929625EA0E}">
        <p15:presenceInfo xmlns:p15="http://schemas.microsoft.com/office/powerpoint/2012/main" userId="S::twarren@octa.net::b79ab26b-5810-40e5-919d-9646f348b2e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6" autoAdjust="0"/>
    <p:restoredTop sz="94710" autoAdjust="0"/>
  </p:normalViewPr>
  <p:slideViewPr>
    <p:cSldViewPr snapToGrid="0">
      <p:cViewPr varScale="1">
        <p:scale>
          <a:sx n="63" d="100"/>
          <a:sy n="63" d="100"/>
        </p:scale>
        <p:origin x="6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0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CSRV\Services\3%20-%20Projects\Current\OCTA%20M2%202018\2%20-%20Fieldwork\(1)%20Auditor%20Workpapers\D%20-%20Fiscal\(D-1)%20Cash%20Flow%20Planning%20and%20Leveraging\CBP%20Analys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677596686059027"/>
          <c:y val="0.11643942939908516"/>
          <c:w val="0.34827805016401725"/>
          <c:h val="0.6306826894553471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637-4C2B-BD4B-81A7362A498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637-4C2B-BD4B-81A7362A498C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637-4C2B-BD4B-81A7362A498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637-4C2B-BD4B-81A7362A498C}"/>
              </c:ext>
            </c:extLst>
          </c:dPt>
          <c:dLbls>
            <c:dLbl>
              <c:idx val="0"/>
              <c:layout>
                <c:manualLayout>
                  <c:x val="-2.058122464189456E-2"/>
                  <c:y val="-0.1456745903401227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Sales Tax Revenue </a:t>
                    </a:r>
                    <a:fld id="{605B9C18-3FAE-4F4E-A380-FC1703326178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504665248915004"/>
                      <c:h val="0.174242135086143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637-4C2B-BD4B-81A7362A498C}"/>
                </c:ext>
              </c:extLst>
            </c:dLbl>
            <c:dLbl>
              <c:idx val="1"/>
              <c:layout>
                <c:manualLayout>
                  <c:x val="5.0997314980692687E-3"/>
                  <c:y val="-4.832248875532101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Local, State, &amp; Federal Funding</a:t>
                    </a:r>
                    <a:r>
                      <a:rPr lang="en-US" baseline="0"/>
                      <a:t>
$1,456.5</a:t>
                    </a:r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002295612636074"/>
                      <c:h val="0.2436052479856003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637-4C2B-BD4B-81A7362A498C}"/>
                </c:ext>
              </c:extLst>
            </c:dLbl>
            <c:dLbl>
              <c:idx val="2"/>
              <c:layout>
                <c:manualLayout>
                  <c:x val="-6.4858923884514461E-2"/>
                  <c:y val="4.155877221934084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Interest</a:t>
                    </a:r>
                    <a:r>
                      <a:rPr lang="en-US" baseline="0"/>
                      <a:t> </a:t>
                    </a:r>
                  </a:p>
                  <a:p>
                    <a:fld id="{BC8FCC18-1FA5-4184-963E-D4171132F461}" type="VALUE">
                      <a:rPr lang="en-US" baseline="0"/>
                      <a:pPr/>
                      <a:t>[VALUE]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637-4C2B-BD4B-81A7362A498C}"/>
                </c:ext>
              </c:extLst>
            </c:dLbl>
            <c:dLbl>
              <c:idx val="3"/>
              <c:layout>
                <c:manualLayout>
                  <c:x val="0.34559975633731782"/>
                  <c:y val="2.1263944105056145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Bond</a:t>
                    </a:r>
                    <a:r>
                      <a:rPr lang="en-US" baseline="0"/>
                      <a:t> Proceeds</a:t>
                    </a:r>
                  </a:p>
                  <a:p>
                    <a:r>
                      <a:rPr lang="en-US" baseline="0"/>
                      <a:t> </a:t>
                    </a:r>
                    <a:fld id="{6D81AD28-4721-49FC-8A90-D8D580FE216D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008567546122435"/>
                      <c:h val="0.162266225517670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637-4C2B-BD4B-81A7362A49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50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'Planned Leveraging'!$A$52:$A$55</c:f>
              <c:strCache>
                <c:ptCount val="4"/>
                <c:pt idx="0">
                  <c:v>54% Sales Tax Revenue</c:v>
                </c:pt>
                <c:pt idx="1">
                  <c:v>38% Local, State, &amp; Federal Funding</c:v>
                </c:pt>
                <c:pt idx="2">
                  <c:v>1% Interest</c:v>
                </c:pt>
                <c:pt idx="3">
                  <c:v>7% Bond Proceeds</c:v>
                </c:pt>
              </c:strCache>
            </c:strRef>
          </c:cat>
          <c:val>
            <c:numRef>
              <c:f>'Planned Leveraging'!$B$52:$B$55</c:f>
              <c:numCache>
                <c:formatCode>"$"#,##0.0</c:formatCode>
                <c:ptCount val="4"/>
                <c:pt idx="0">
                  <c:v>2080.6597282310004</c:v>
                </c:pt>
                <c:pt idx="1">
                  <c:v>1456.5146275518582</c:v>
                </c:pt>
                <c:pt idx="2">
                  <c:v>49.027574138164056</c:v>
                </c:pt>
                <c:pt idx="3">
                  <c:v>269.81178717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637-4C2B-BD4B-81A7362A49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2.4433039516116806E-2"/>
          <c:y val="0.78185188830921681"/>
          <c:w val="0.97281762415185657"/>
          <c:h val="0.158371714396860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ysClr val="windowText" lastClr="000000"/>
          </a:solidFill>
          <a:latin typeface="Arial Narrow" panose="020B060602020203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C21A70ED-AA4B-48E2-90DA-99B29A51F895}" type="datetimeFigureOut">
              <a:rPr lang="en-US" smtClean="0"/>
              <a:t>2/22/2019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5DA28F75-4CA9-49D1-89D1-36274F47AB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012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8F75-4CA9-49D1-89D1-36274F47AB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037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433388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72533" y="3776134"/>
            <a:ext cx="6299199" cy="4834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8F75-4CA9-49D1-89D1-36274F47AB6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2959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8F75-4CA9-49D1-89D1-36274F47AB6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744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6613" y="3492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52399" y="3725334"/>
            <a:ext cx="6694968" cy="510463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8F75-4CA9-49D1-89D1-36274F47AB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088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433388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72533" y="3776134"/>
            <a:ext cx="6299199" cy="4834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8F75-4CA9-49D1-89D1-36274F47AB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561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534988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87079" y="3923414"/>
            <a:ext cx="6443330" cy="5029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8F75-4CA9-49D1-89D1-36274F47AB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62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433388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72533" y="3776134"/>
            <a:ext cx="6299199" cy="4834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8F75-4CA9-49D1-89D1-36274F47AB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324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433388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72533" y="3776134"/>
            <a:ext cx="6299199" cy="4834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8F75-4CA9-49D1-89D1-36274F47AB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804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433388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72533" y="3776134"/>
            <a:ext cx="6299199" cy="4834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8F75-4CA9-49D1-89D1-36274F47AB6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262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433388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72533" y="3776134"/>
            <a:ext cx="6299199" cy="4834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8F75-4CA9-49D1-89D1-36274F47AB6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07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433388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72533" y="3776134"/>
            <a:ext cx="6299199" cy="4834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8F75-4CA9-49D1-89D1-36274F47AB6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775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SJOBERG  EVASHENK 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36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SJOBERG  EVASHENK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953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SJOBERG  EVASHENK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31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SJOBERG  EVASHENK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354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SJOBERG  EVASHENK 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114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SJOBERG  EVASHENK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4599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SJOBERG  EVASHENK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260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SJOBERG  EVASHENK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6593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SJOBERG  EVASHENK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33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SJOBERG  EVASHENK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770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SJOBERG  EVASHENK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96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/>
              <a:t>3/5/219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SJOBERG  EVASHENK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5228EB6D-91DF-4DD7-891B-1A976C6AE1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1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5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CDA1AD2-FEA8-471C-8548-F8544B3715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by:</a:t>
            </a:r>
          </a:p>
          <a:p>
            <a:r>
              <a:rPr lang="en-US" dirty="0"/>
              <a:t>Catherine Brady</a:t>
            </a:r>
          </a:p>
          <a:p>
            <a:r>
              <a:rPr lang="en-US" dirty="0"/>
              <a:t>Lien Luu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5FC520-E1DD-4E8B-8E02-549994C62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44843"/>
            <a:ext cx="8432800" cy="5910237"/>
          </a:xfrm>
        </p:spPr>
        <p:txBody>
          <a:bodyPr anchor="t"/>
          <a:lstStyle/>
          <a:p>
            <a:br>
              <a:rPr lang="en-US" sz="2800" dirty="0"/>
            </a:br>
            <a:r>
              <a:rPr lang="en-US" sz="3600" dirty="0"/>
              <a:t>Measure M2 </a:t>
            </a:r>
            <a:br>
              <a:rPr lang="en-US" sz="3600" dirty="0"/>
            </a:br>
            <a:r>
              <a:rPr lang="en-US" sz="3600" dirty="0"/>
              <a:t>performance assessment report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r>
              <a:rPr lang="en-US" sz="2000" dirty="0"/>
              <a:t>March 4, 2019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C7DE8D-5FA4-4854-9B0A-6ED22FBC9D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606" y="6109855"/>
            <a:ext cx="2662287" cy="61306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84543A1-849F-401F-9822-C37E4F4E13CD}"/>
              </a:ext>
            </a:extLst>
          </p:cNvPr>
          <p:cNvSpPr txBox="1"/>
          <p:nvPr/>
        </p:nvSpPr>
        <p:spPr>
          <a:xfrm>
            <a:off x="4220307" y="5740523"/>
            <a:ext cx="5584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ORANGE COUNTY TRANSPORTATION AUTHORITY</a:t>
            </a:r>
          </a:p>
        </p:txBody>
      </p:sp>
    </p:spTree>
    <p:extLst>
      <p:ext uri="{BB962C8B-B14F-4D97-AF65-F5344CB8AC3E}">
        <p14:creationId xmlns:p14="http://schemas.microsoft.com/office/powerpoint/2010/main" val="26622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384561" y="2327305"/>
            <a:ext cx="5611956" cy="3687763"/>
          </a:xfrm>
        </p:spPr>
        <p:txBody>
          <a:bodyPr>
            <a:normAutofit lnSpcReduction="10000"/>
          </a:bodyPr>
          <a:lstStyle/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Highly focused on accountability with great transparency of actions, decisions, and data communicated to Board and public stakeholders.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Outreach efforts aligned with peers reviewed.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Public perception results were positive and showed more awareness.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TOC functioned as envisioned and internal audit function provides additional layer of accountability.</a:t>
            </a:r>
          </a:p>
          <a:p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6503349" y="2327305"/>
            <a:ext cx="5029200" cy="3687763"/>
          </a:xfrm>
        </p:spPr>
        <p:txBody>
          <a:bodyPr>
            <a:normAutofit/>
          </a:bodyPr>
          <a:lstStyle/>
          <a:p>
            <a:pPr marL="285750" indent="-285750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/>
              <a:t>Enhance awareness of M2/OC Go on social media through more M2-focused content or through media dedicated solely to M2/OC Go.</a:t>
            </a:r>
          </a:p>
          <a:p>
            <a:pPr marL="285750" indent="-285750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/>
              <a:t>Add TOC member bios on website to enhance transparency of those providing taxpayer oversight.</a:t>
            </a:r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D86DAB20-5071-48CD-8A10-4DC0DC7C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SJOBERG</a:t>
            </a:r>
            <a:r>
              <a:rPr lang="en-US" sz="1400" b="1" dirty="0">
                <a:solidFill>
                  <a:srgbClr val="B98A00">
                    <a:lumMod val="60000"/>
                    <a:lumOff val="40000"/>
                  </a:srgbClr>
                </a:solidFill>
                <a:latin typeface="PMingLiU-ExtB" panose="02020500000000000000" pitchFamily="18" charset="-120"/>
                <a:ea typeface="PMingLiU-ExtB" panose="02020500000000000000" pitchFamily="18" charset="-120"/>
                <a:sym typeface="Wingdings 2" panose="05020102010507070707" pitchFamily="18" charset="2"/>
              </a:rPr>
              <a:t>  </a:t>
            </a:r>
            <a:r>
              <a:rPr lang="en-US" b="1" dirty="0"/>
              <a:t>EVASHENK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OCTA Is Transparent &amp; Accountable</a:t>
            </a: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609600" y="1686314"/>
            <a:ext cx="5386917" cy="4760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2400" b="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20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8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6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cap="small" dirty="0">
                <a:solidFill>
                  <a:schemeClr val="tx1">
                    <a:lumMod val="50000"/>
                  </a:schemeClr>
                </a:solidFill>
              </a:rPr>
              <a:t>Results</a:t>
            </a: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6193368" y="1686314"/>
            <a:ext cx="5389033" cy="4760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2400" b="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20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8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6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cap="small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023334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en-US" sz="2800" dirty="0"/>
          </a:p>
          <a:p>
            <a:pPr marL="45720" indent="0" algn="ctr">
              <a:buNone/>
            </a:pPr>
            <a:r>
              <a:rPr lang="en-US" sz="2800" dirty="0"/>
              <a:t>Sjoberg Evashenk appreciates the cooperation and assistance from OCTA, Caltrans, and stakeholders.</a:t>
            </a:r>
            <a:endParaRPr lang="en-US" sz="3600" dirty="0"/>
          </a:p>
          <a:p>
            <a:pPr marL="45720" indent="0" algn="ctr">
              <a:buNone/>
            </a:pPr>
            <a:endParaRPr lang="en-US" sz="4000" dirty="0">
              <a:solidFill>
                <a:schemeClr val="tx1">
                  <a:lumMod val="50000"/>
                </a:schemeClr>
              </a:solidFill>
            </a:endParaRPr>
          </a:p>
          <a:p>
            <a:pPr marL="45720" indent="0" algn="ctr">
              <a:buNone/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Questions?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86DAB20-5071-48CD-8A10-4DC0DC7C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6356350"/>
            <a:ext cx="4470400" cy="274320"/>
          </a:xfrm>
        </p:spPr>
        <p:txBody>
          <a:bodyPr/>
          <a:lstStyle/>
          <a:p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SJOBERG</a:t>
            </a:r>
            <a:r>
              <a:rPr lang="en-US" sz="1400" b="1" dirty="0">
                <a:solidFill>
                  <a:srgbClr val="B98A00">
                    <a:lumMod val="60000"/>
                    <a:lumOff val="40000"/>
                  </a:srgbClr>
                </a:solidFill>
                <a:latin typeface="PMingLiU-ExtB" panose="02020500000000000000" pitchFamily="18" charset="-120"/>
                <a:ea typeface="PMingLiU-ExtB" panose="02020500000000000000" pitchFamily="18" charset="-120"/>
                <a:sym typeface="Wingdings 2" panose="05020102010507070707" pitchFamily="18" charset="2"/>
              </a:rPr>
              <a:t>  </a:t>
            </a:r>
            <a:r>
              <a:rPr lang="en-US" b="1" dirty="0"/>
              <a:t>EVASHENK </a:t>
            </a:r>
          </a:p>
        </p:txBody>
      </p:sp>
    </p:spTree>
    <p:extLst>
      <p:ext uri="{BB962C8B-B14F-4D97-AF65-F5344CB8AC3E}">
        <p14:creationId xmlns:p14="http://schemas.microsoft.com/office/powerpoint/2010/main" val="147667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600" dirty="0"/>
              <a:t>Triennial Performance Assessment required by M2 Ordinance         — 4</a:t>
            </a:r>
            <a:r>
              <a:rPr lang="en-US" sz="2600" baseline="30000" dirty="0"/>
              <a:t>th</a:t>
            </a:r>
            <a:r>
              <a:rPr lang="en-US" sz="2600" dirty="0"/>
              <a:t> assessment to date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600" dirty="0"/>
              <a:t>Main areas of focus included project delivery, program management &amp; responsiveness, compliance, fiscal responsibility, and transparency &amp; accountability.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600" dirty="0"/>
              <a:t>Additional review of status of prior assessment findings, performance of OCTA’s delivery of M2 projects and programs, and opportunities for improvement.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Focus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86DAB20-5071-48CD-8A10-4DC0DC7C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6356350"/>
            <a:ext cx="4470400" cy="274320"/>
          </a:xfrm>
        </p:spPr>
        <p:txBody>
          <a:bodyPr/>
          <a:lstStyle/>
          <a:p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SJOBERG</a:t>
            </a:r>
            <a:r>
              <a:rPr lang="en-US" sz="1400" b="1" dirty="0">
                <a:solidFill>
                  <a:srgbClr val="B98A00">
                    <a:lumMod val="60000"/>
                    <a:lumOff val="40000"/>
                  </a:srgbClr>
                </a:solidFill>
                <a:latin typeface="PMingLiU-ExtB" panose="02020500000000000000" pitchFamily="18" charset="-120"/>
                <a:ea typeface="PMingLiU-ExtB" panose="02020500000000000000" pitchFamily="18" charset="-120"/>
                <a:sym typeface="Wingdings 2" panose="05020102010507070707" pitchFamily="18" charset="2"/>
              </a:rPr>
              <a:t>  </a:t>
            </a:r>
            <a:r>
              <a:rPr lang="en-US" b="1" dirty="0"/>
              <a:t>EVASHENK </a:t>
            </a:r>
          </a:p>
        </p:txBody>
      </p:sp>
    </p:spTree>
    <p:extLst>
      <p:ext uri="{BB962C8B-B14F-4D97-AF65-F5344CB8AC3E}">
        <p14:creationId xmlns:p14="http://schemas.microsoft.com/office/powerpoint/2010/main" val="415237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609600" y="2315910"/>
            <a:ext cx="5386917" cy="3881690"/>
          </a:xfrm>
        </p:spPr>
        <p:txBody>
          <a:bodyPr>
            <a:normAutofit fontScale="92500" lnSpcReduction="10000"/>
          </a:bodyPr>
          <a:lstStyle/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On track with meeting primary goals of M2 Ordinance and fulfilling promises.</a:t>
            </a:r>
            <a:endParaRPr lang="en-US" dirty="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Significant progress made in all M2 areas.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Incorporated many leading industry practices.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Sound Fiscal Practices in place.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Aligns well with peers reviewed.</a:t>
            </a:r>
            <a:endParaRPr lang="en-US" dirty="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6447083" y="2344787"/>
            <a:ext cx="5029200" cy="3807925"/>
          </a:xfrm>
        </p:spPr>
        <p:txBody>
          <a:bodyPr>
            <a:normAutofit/>
          </a:bodyPr>
          <a:lstStyle/>
          <a:p>
            <a:pPr marL="285750" indent="-285750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200" dirty="0"/>
              <a:t>Consider identifying measures to capture progress towards M2 Goals on a periodic basis</a:t>
            </a:r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D86DAB20-5071-48CD-8A10-4DC0DC7C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SJOBERG</a:t>
            </a:r>
            <a:r>
              <a:rPr lang="en-US" sz="1400" b="1" dirty="0">
                <a:solidFill>
                  <a:srgbClr val="B98A00">
                    <a:lumMod val="60000"/>
                    <a:lumOff val="40000"/>
                  </a:srgbClr>
                </a:solidFill>
                <a:latin typeface="PMingLiU-ExtB" panose="02020500000000000000" pitchFamily="18" charset="-120"/>
                <a:ea typeface="PMingLiU-ExtB" panose="02020500000000000000" pitchFamily="18" charset="-120"/>
                <a:sym typeface="Wingdings 2" panose="05020102010507070707" pitchFamily="18" charset="2"/>
              </a:rPr>
              <a:t>  </a:t>
            </a:r>
            <a:r>
              <a:rPr lang="en-US" b="1" dirty="0"/>
              <a:t>EVASHENK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Summary and Program Goals</a:t>
            </a: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609600" y="1667675"/>
            <a:ext cx="5386917" cy="4760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2400" b="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20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8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6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cap="small" dirty="0">
                <a:solidFill>
                  <a:schemeClr val="tx1">
                    <a:lumMod val="50000"/>
                  </a:schemeClr>
                </a:solidFill>
              </a:rPr>
              <a:t>Results</a:t>
            </a: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6193368" y="1667675"/>
            <a:ext cx="5389033" cy="4760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2400" b="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20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8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6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cap="small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9712731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on M2 goals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86DAB20-5071-48CD-8A10-4DC0DC7C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6356350"/>
            <a:ext cx="4470400" cy="274320"/>
          </a:xfrm>
        </p:spPr>
        <p:txBody>
          <a:bodyPr/>
          <a:lstStyle/>
          <a:p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SJOBERG</a:t>
            </a:r>
            <a:r>
              <a:rPr lang="en-US" sz="1400" b="1" dirty="0">
                <a:solidFill>
                  <a:srgbClr val="B98A00">
                    <a:lumMod val="60000"/>
                    <a:lumOff val="40000"/>
                  </a:srgbClr>
                </a:solidFill>
                <a:latin typeface="PMingLiU-ExtB" panose="02020500000000000000" pitchFamily="18" charset="-120"/>
                <a:ea typeface="PMingLiU-ExtB" panose="02020500000000000000" pitchFamily="18" charset="-120"/>
                <a:sym typeface="Wingdings 2" panose="05020102010507070707" pitchFamily="18" charset="2"/>
              </a:rPr>
              <a:t>  </a:t>
            </a:r>
            <a:r>
              <a:rPr lang="en-US" b="1" dirty="0"/>
              <a:t>EVASHENK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141310"/>
              </p:ext>
            </p:extLst>
          </p:nvPr>
        </p:nvGraphicFramePr>
        <p:xfrm>
          <a:off x="496568" y="1729676"/>
          <a:ext cx="11186445" cy="4614320"/>
        </p:xfrm>
        <a:graphic>
          <a:graphicData uri="http://schemas.openxmlformats.org/drawingml/2006/table">
            <a:tbl>
              <a:tblPr firstRow="1" firstCol="1" bandRow="1"/>
              <a:tblGrid>
                <a:gridCol w="460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2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35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4043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1C3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M2 Goal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1C3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Results Thus Far (as of June 30, 2018)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1C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321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Relieve Congestion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Congestion increased overall, but so did Vehicle Miles Traveled.</a:t>
                      </a:r>
                    </a:p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Delay is down on SR-91.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3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Fix Potholes &amp; Resurface Streets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PCI improved from 77 in 2014 to 79 in 2016—best in State.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4307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Expand Metrolink Rail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 of 13 currently identified expansion projects were completed.</a:t>
                      </a:r>
                    </a:p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Includes 50 at-grade rail crossing enhancements.</a:t>
                      </a:r>
                    </a:p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 Streetcar ready to start construction.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8882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Provide Reduced Cost Transit Services to Seniors and Persons with Disabilities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$22 million provided to stabilize fares. </a:t>
                      </a:r>
                    </a:p>
                    <a:p>
                      <a:pPr marL="0" marR="0" lvl="0" indent="-18288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ts val="800"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$36.4 million provided to projects to expand senior transportation services.</a:t>
                      </a:r>
                    </a:p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6.8 million reduced fare passes issued to seniors FY15/16</a:t>
                      </a:r>
                      <a:r>
                        <a:rPr lang="en-US" sz="160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to FY17/18</a:t>
                      </a: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2.7 million reduced fare passes issued to persons with disabilities FY15/16</a:t>
                      </a:r>
                      <a:r>
                        <a:rPr lang="en-US" sz="160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to FY17/18.</a:t>
                      </a: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96 million fare stabilization program-related</a:t>
                      </a:r>
                      <a:r>
                        <a:rPr lang="en-US" sz="160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boardings</a:t>
                      </a:r>
                      <a:r>
                        <a:rPr lang="en-US" sz="160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provided.</a:t>
                      </a:r>
                      <a:endParaRPr lang="en-US" sz="1600" kern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87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Synchronize Traffic Lights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2,258 traffic lights synchronized.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4654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Reduce Air and Water Pollution and Protect Local Beaches through Cleanup of Roadway Oil Runoff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6.2 million cubic feet of trash removed.</a:t>
                      </a:r>
                    </a:p>
                    <a:p>
                      <a:pPr marL="0" marR="0" lvl="0" indent="-182880" algn="l" defTabSz="914400" rtl="0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1,300 acres preserved as open space and 350 acres restored.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47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609600" y="2335851"/>
            <a:ext cx="5386917" cy="3687763"/>
          </a:xfrm>
        </p:spPr>
        <p:txBody>
          <a:bodyPr>
            <a:normAutofit lnSpcReduction="10000"/>
          </a:bodyPr>
          <a:lstStyle/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PMO oversight is strong and more robust than peers reviewed.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Clear roles and functions ensured appropriate oversight and buy-in.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Continuous improvement valued and prior assessments findings implemented.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Administrative costs closely monitored and compliant.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Strong framework and leading practices in place over cybersecurity.</a:t>
            </a:r>
            <a:endParaRPr lang="en-US" sz="180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6614445" y="2335851"/>
            <a:ext cx="5029200" cy="3687763"/>
          </a:xfrm>
        </p:spPr>
        <p:txBody>
          <a:bodyPr>
            <a:normAutofit/>
          </a:bodyPr>
          <a:lstStyle/>
          <a:p>
            <a:pPr marL="285750" indent="-285750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/>
              <a:t>Implement in-progress plans to update cybersecurity training policy and require annual training.</a:t>
            </a:r>
          </a:p>
          <a:p>
            <a:pPr marL="285750" indent="-285750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/>
              <a:t>Regularly monitor cybersecurity training status including identification of responsibilities, frequency, verification, results, and documentation of monitoring efforts.</a:t>
            </a:r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D86DAB20-5071-48CD-8A10-4DC0DC7C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SJOBERG</a:t>
            </a:r>
            <a:r>
              <a:rPr lang="en-US" sz="1400" b="1" dirty="0">
                <a:solidFill>
                  <a:srgbClr val="B98A00">
                    <a:lumMod val="60000"/>
                    <a:lumOff val="40000"/>
                  </a:srgbClr>
                </a:solidFill>
                <a:latin typeface="PMingLiU-ExtB" panose="02020500000000000000" pitchFamily="18" charset="-120"/>
                <a:ea typeface="PMingLiU-ExtB" panose="02020500000000000000" pitchFamily="18" charset="-120"/>
                <a:sym typeface="Wingdings 2" panose="05020102010507070707" pitchFamily="18" charset="2"/>
              </a:rPr>
              <a:t>  </a:t>
            </a:r>
            <a:r>
              <a:rPr lang="en-US" b="1" dirty="0"/>
              <a:t>EVASHENK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Program Management Exists</a:t>
            </a: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609600" y="1722438"/>
            <a:ext cx="5386917" cy="4760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2400" b="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20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8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6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cap="small" dirty="0">
                <a:solidFill>
                  <a:schemeClr val="tx1">
                    <a:lumMod val="50000"/>
                  </a:schemeClr>
                </a:solidFill>
              </a:rPr>
              <a:t>Results</a:t>
            </a: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6193368" y="1722438"/>
            <a:ext cx="5389033" cy="4760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2400" b="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20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8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6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cap="small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7586198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11738" y="2331116"/>
            <a:ext cx="5583768" cy="4050021"/>
          </a:xfrm>
        </p:spPr>
        <p:txBody>
          <a:bodyPr>
            <a:normAutofit lnSpcReduction="10000"/>
          </a:bodyPr>
          <a:lstStyle/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Many accomplishments to date such as:</a:t>
            </a:r>
          </a:p>
          <a:p>
            <a:pPr marL="628650" lvl="1" indent="-285750">
              <a:spcBef>
                <a:spcPts val="200"/>
              </a:spcBef>
              <a:spcAft>
                <a:spcPts val="200"/>
              </a:spcAft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43 new freeway miles</a:t>
            </a:r>
          </a:p>
          <a:p>
            <a:pPr marL="628650" lvl="1" indent="-285750">
              <a:spcBef>
                <a:spcPts val="200"/>
              </a:spcBef>
              <a:spcAft>
                <a:spcPts val="200"/>
              </a:spcAft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5 new interchanges</a:t>
            </a:r>
          </a:p>
          <a:p>
            <a:pPr marL="628650" lvl="1" indent="-285750">
              <a:spcBef>
                <a:spcPts val="200"/>
              </a:spcBef>
              <a:spcAft>
                <a:spcPts val="200"/>
              </a:spcAft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8 railroad grade separations</a:t>
            </a:r>
          </a:p>
          <a:p>
            <a:pPr marL="628650" lvl="1" indent="-285750">
              <a:spcBef>
                <a:spcPts val="200"/>
              </a:spcBef>
              <a:spcAft>
                <a:spcPts val="200"/>
              </a:spcAft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$342 million in fair share dollars provided to cities to improve local infrastructure</a:t>
            </a:r>
          </a:p>
          <a:p>
            <a:pPr marL="628650" lvl="1" indent="-285750">
              <a:spcBef>
                <a:spcPts val="200"/>
              </a:spcBef>
              <a:spcAft>
                <a:spcPts val="200"/>
              </a:spcAft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6.2 million cubic feet trash collected, 1,300 acres of open space preserved, and 350 acres restored</a:t>
            </a:r>
          </a:p>
          <a:p>
            <a:pPr marL="342900" indent="-274320">
              <a:spcBef>
                <a:spcPts val="12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Good controls in place over capital budgets and schedule—although some challenges faced.</a:t>
            </a:r>
          </a:p>
          <a:p>
            <a:pPr marL="342900" indent="-274320">
              <a:spcBef>
                <a:spcPts val="12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Solid Policies &amp; Procedures over contracting and construction were followed.</a:t>
            </a:r>
          </a:p>
          <a:p>
            <a:pPr marL="68580" indent="0">
              <a:spcBef>
                <a:spcPts val="1200"/>
              </a:spcBef>
              <a:spcAft>
                <a:spcPts val="600"/>
              </a:spcAft>
              <a:buNone/>
            </a:pPr>
            <a:endParaRPr lang="en-US" sz="180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6409346" y="2331116"/>
            <a:ext cx="5029200" cy="4023964"/>
          </a:xfrm>
        </p:spPr>
        <p:txBody>
          <a:bodyPr>
            <a:normAutofit/>
          </a:bodyPr>
          <a:lstStyle/>
          <a:p>
            <a:pPr marL="285750" indent="-285750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/>
              <a:t>Create a methodology to gather and track outputs and accomplishments against M2 anticipated goals.</a:t>
            </a:r>
          </a:p>
          <a:p>
            <a:pPr marL="285750" indent="-285750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/>
              <a:t>Demonstrate a stronger link between capital project selection guidance and project prioritization by memorializing discussions and/or decisions.</a:t>
            </a:r>
          </a:p>
          <a:p>
            <a:pPr marL="0" indent="0" fontAlgn="base">
              <a:spcBef>
                <a:spcPts val="600"/>
              </a:spcBef>
              <a:spcAft>
                <a:spcPts val="600"/>
              </a:spcAft>
              <a:buNone/>
            </a:pPr>
            <a:endParaRPr lang="en-US" sz="1800" dirty="0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D86DAB20-5071-48CD-8A10-4DC0DC7C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SJOBERG</a:t>
            </a:r>
            <a:r>
              <a:rPr lang="en-US" sz="1400" b="1" dirty="0">
                <a:solidFill>
                  <a:srgbClr val="B98A00">
                    <a:lumMod val="60000"/>
                    <a:lumOff val="40000"/>
                  </a:srgbClr>
                </a:solidFill>
                <a:latin typeface="PMingLiU-ExtB" panose="02020500000000000000" pitchFamily="18" charset="-120"/>
                <a:ea typeface="PMingLiU-ExtB" panose="02020500000000000000" pitchFamily="18" charset="-120"/>
                <a:sym typeface="Wingdings 2" panose="05020102010507070707" pitchFamily="18" charset="2"/>
              </a:rPr>
              <a:t>  </a:t>
            </a:r>
            <a:r>
              <a:rPr lang="en-US" b="1" dirty="0"/>
              <a:t>EVASHENK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Significant Progress &amp; accomplishments</a:t>
            </a: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609600" y="1722438"/>
            <a:ext cx="5386917" cy="4760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2400" b="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20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8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6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cap="small" dirty="0">
                <a:solidFill>
                  <a:schemeClr val="tx1">
                    <a:lumMod val="50000"/>
                  </a:schemeClr>
                </a:solidFill>
              </a:rPr>
              <a:t>Results</a:t>
            </a: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6193368" y="1722438"/>
            <a:ext cx="5389033" cy="4760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2400" b="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20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8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6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cap="small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370442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609600" y="2327305"/>
            <a:ext cx="5386917" cy="3687763"/>
          </a:xfrm>
        </p:spPr>
        <p:txBody>
          <a:bodyPr/>
          <a:lstStyle/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Philosophy of adherence to voter promises permeated throughout the organization.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Robust system used to track compliance—well beyond peers reviewed.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Local eligibility requirements were robust and thoroughly reviewed by OCTA—again, leading the peer group reviewed.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Grant award and monitoring practices were sound.</a:t>
            </a:r>
            <a:endParaRPr lang="en-US" sz="180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  <a:p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6373284" y="2327304"/>
            <a:ext cx="5029200" cy="3687763"/>
          </a:xfrm>
        </p:spPr>
        <p:txBody>
          <a:bodyPr>
            <a:normAutofit/>
          </a:bodyPr>
          <a:lstStyle/>
          <a:p>
            <a:pPr marL="285750" indent="-285750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/>
              <a:t>Ensure PMO’s Compliance Matrix includes links, where appropriate, to underlying support, further demonstrating and validating compliance.</a:t>
            </a:r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D86DAB20-5071-48CD-8A10-4DC0DC7C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SJOBERG</a:t>
            </a:r>
            <a:r>
              <a:rPr lang="en-US" sz="1400" b="1" dirty="0">
                <a:solidFill>
                  <a:srgbClr val="B98A00">
                    <a:lumMod val="60000"/>
                    <a:lumOff val="40000"/>
                  </a:srgbClr>
                </a:solidFill>
                <a:latin typeface="PMingLiU-ExtB" panose="02020500000000000000" pitchFamily="18" charset="-120"/>
                <a:ea typeface="PMingLiU-ExtB" panose="02020500000000000000" pitchFamily="18" charset="-120"/>
                <a:sym typeface="Wingdings 2" panose="05020102010507070707" pitchFamily="18" charset="2"/>
              </a:rPr>
              <a:t>  </a:t>
            </a:r>
            <a:r>
              <a:rPr lang="en-US" b="1" dirty="0"/>
              <a:t>EVASHENK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 Ensured Compliance </a:t>
            </a: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609600" y="1686314"/>
            <a:ext cx="5386917" cy="4760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2400" b="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20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8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6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cap="small" dirty="0">
                <a:solidFill>
                  <a:schemeClr val="tx1">
                    <a:lumMod val="50000"/>
                  </a:schemeClr>
                </a:solidFill>
              </a:rPr>
              <a:t>Results</a:t>
            </a: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6193368" y="1686314"/>
            <a:ext cx="5389033" cy="4760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2400" b="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20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8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6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cap="small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163808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330740" y="2198452"/>
            <a:ext cx="5665777" cy="3755248"/>
          </a:xfrm>
        </p:spPr>
        <p:txBody>
          <a:bodyPr>
            <a:noAutofit/>
          </a:bodyPr>
          <a:lstStyle/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Used a careful and modest approach allowing great progress when faced with rising costs and declining revenues.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Forecast methodology was sound and cash flow practices were more robust than many peers.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Although future construction cost increases could pose a risk, OCTA adopted a cost pressure index to monitor risk and built in an economic uncertainty factor into cash flow projections to mitigate risk. </a:t>
            </a:r>
            <a:endParaRPr lang="en-US" sz="1800" dirty="0">
              <a:solidFill>
                <a:schemeClr val="tx1">
                  <a:lumMod val="5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6193368" y="2198451"/>
            <a:ext cx="5389033" cy="3461489"/>
          </a:xfrm>
        </p:spPr>
        <p:txBody>
          <a:bodyPr>
            <a:normAutofit/>
          </a:bodyPr>
          <a:lstStyle/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Leveraged approximately $1.5 Billion in external revenue sources program-wide. </a:t>
            </a: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1800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1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D86DAB20-5071-48CD-8A10-4DC0DC7C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SJOBERG</a:t>
            </a:r>
            <a:r>
              <a:rPr lang="en-US" sz="1400" b="1" dirty="0">
                <a:solidFill>
                  <a:srgbClr val="B98A00">
                    <a:lumMod val="60000"/>
                    <a:lumOff val="40000"/>
                  </a:srgbClr>
                </a:solidFill>
                <a:latin typeface="PMingLiU-ExtB" panose="02020500000000000000" pitchFamily="18" charset="-120"/>
                <a:ea typeface="PMingLiU-ExtB" panose="02020500000000000000" pitchFamily="18" charset="-120"/>
                <a:sym typeface="Wingdings 2" panose="05020102010507070707" pitchFamily="18" charset="2"/>
              </a:rPr>
              <a:t>  </a:t>
            </a:r>
            <a:r>
              <a:rPr lang="en-US" b="1" dirty="0"/>
              <a:t>EVASHENK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Fiscal Practices in Place</a:t>
            </a: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609600" y="1649555"/>
            <a:ext cx="10893039" cy="4760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2400" b="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20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8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600" b="1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cap="small" dirty="0">
                <a:solidFill>
                  <a:schemeClr val="tx1">
                    <a:lumMod val="50000"/>
                  </a:schemeClr>
                </a:solidFill>
              </a:rPr>
              <a:t>Results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86180" y="5954970"/>
            <a:ext cx="2626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No recommendations.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00000000-0008-0000-0300-000006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8196586"/>
              </p:ext>
            </p:extLst>
          </p:nvPr>
        </p:nvGraphicFramePr>
        <p:xfrm>
          <a:off x="6498077" y="2913778"/>
          <a:ext cx="5408578" cy="2986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3954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310001" y="1678616"/>
            <a:ext cx="11571007" cy="1065960"/>
          </a:xfrm>
        </p:spPr>
        <p:txBody>
          <a:bodyPr>
            <a:normAutofit fontScale="92500" lnSpcReduction="20000"/>
          </a:bodyPr>
          <a:lstStyle/>
          <a:p>
            <a:pPr marL="342900" indent="-27432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900" dirty="0"/>
              <a:t>OCTA’s approach to debt financing was conservative, consistent with the Ordinance, in-line with similar transportation agencies, and debt service coverage appeared sufficient to meet future repayment obligations.</a:t>
            </a:r>
          </a:p>
          <a:p>
            <a:pPr marL="342900" indent="-27432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1800" dirty="0"/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1800" dirty="0"/>
          </a:p>
          <a:p>
            <a:pPr marL="342900" indent="-27432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1800" dirty="0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D86DAB20-5071-48CD-8A10-4DC0DC7C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SJOBERG</a:t>
            </a:r>
            <a:r>
              <a:rPr lang="en-US" sz="1400" b="1" dirty="0">
                <a:solidFill>
                  <a:srgbClr val="B98A00">
                    <a:lumMod val="60000"/>
                    <a:lumOff val="40000"/>
                  </a:srgbClr>
                </a:solidFill>
                <a:latin typeface="PMingLiU-ExtB" panose="02020500000000000000" pitchFamily="18" charset="-120"/>
                <a:ea typeface="PMingLiU-ExtB" panose="02020500000000000000" pitchFamily="18" charset="-120"/>
                <a:sym typeface="Wingdings 2" panose="05020102010507070707" pitchFamily="18" charset="2"/>
              </a:rPr>
              <a:t>  </a:t>
            </a:r>
            <a:r>
              <a:rPr lang="en-US" b="1" dirty="0"/>
              <a:t>EVASHENK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EB6D-91DF-4DD7-891B-1A976C6AE187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Fiscal Practices in Place (Cont.)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80758"/>
              </p:ext>
            </p:extLst>
          </p:nvPr>
        </p:nvGraphicFramePr>
        <p:xfrm>
          <a:off x="310001" y="2661847"/>
          <a:ext cx="11571007" cy="3310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7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61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9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23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25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5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</a:rPr>
                        <a:t>Agency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</a:rPr>
                        <a:t>Program Duration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</a:rPr>
                        <a:t>Financing Method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</a:rPr>
                        <a:t>Budgeted Sales Tax Revenue  for Fiscal Year 2017-2018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</a:rPr>
                        <a:t>Annual Debt Service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</a:rPr>
                        <a:t>Outstanding Debt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48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</a:rPr>
                        <a:t>RCTC (Riverside County Transportation Committee, Riverside County, CA) 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9th year of                        30-year program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Debt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$187.0 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$96.6 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$878.9 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493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</a:rPr>
                        <a:t>SANDAG (San Diego Association of Governments, San Diego County, CA) 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10th Year of                   40-year program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Debt (2008-2021)                 Pay-go (2022-2048)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$292.1 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$105.3 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$2,263.2 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87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</a:rPr>
                        <a:t>RTA (Regional Transportation Authority, Pima County, AZ)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13th year of          20-year program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Debt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$88.2 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$17.4 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$248.2 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35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</a:rPr>
                        <a:t>MAG (Maricopa Association of Governments, Maricopa County, AZ)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12th year of                 20-year program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Pay-go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$458.6 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N/A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N/A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</a:rPr>
                        <a:t>OCTA</a:t>
                      </a:r>
                      <a:endParaRPr lang="en-US" sz="1400" b="1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</a:rPr>
                        <a:t>7th year of                30-year program</a:t>
                      </a:r>
                      <a:endParaRPr lang="en-US" sz="1400" b="1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</a:rPr>
                        <a:t>Debt</a:t>
                      </a:r>
                      <a:endParaRPr lang="en-US" sz="1400" b="1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</a:rPr>
                        <a:t>$316.5 M</a:t>
                      </a:r>
                      <a:endParaRPr lang="en-US" sz="1400" b="1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</a:rPr>
                        <a:t>$44.4 M</a:t>
                      </a:r>
                      <a:endParaRPr lang="en-US" sz="1400" b="1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b="1" dirty="0">
                          <a:solidFill>
                            <a:schemeClr val="tx2"/>
                          </a:solidFill>
                          <a:effectLst/>
                          <a:latin typeface="Arial Narrow" panose="020B0606020202030204" pitchFamily="34" charset="0"/>
                        </a:rPr>
                        <a:t>$310.2 M</a:t>
                      </a:r>
                      <a:endParaRPr lang="en-US" sz="1400" b="1" dirty="0">
                        <a:solidFill>
                          <a:schemeClr val="tx2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0044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2">
  <a:themeElements>
    <a:clrScheme name="SEC Colorbar">
      <a:dk1>
        <a:srgbClr val="7F7F7F"/>
      </a:dk1>
      <a:lt1>
        <a:sysClr val="window" lastClr="FFFFFF"/>
      </a:lt1>
      <a:dk2>
        <a:srgbClr val="721C37"/>
      </a:dk2>
      <a:lt2>
        <a:srgbClr val="D9D9D9"/>
      </a:lt2>
      <a:accent1>
        <a:srgbClr val="7F7F7F"/>
      </a:accent1>
      <a:accent2>
        <a:srgbClr val="F07F09"/>
      </a:accent2>
      <a:accent3>
        <a:srgbClr val="721C37"/>
      </a:accent3>
      <a:accent4>
        <a:srgbClr val="1B587C"/>
      </a:accent4>
      <a:accent5>
        <a:srgbClr val="604878"/>
      </a:accent5>
      <a:accent6>
        <a:srgbClr val="C19859"/>
      </a:accent6>
      <a:hlink>
        <a:srgbClr val="721C37"/>
      </a:hlink>
      <a:folHlink>
        <a:srgbClr val="366092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DE817AC-5905-4096-8669-00C4F2024D5C}" vid="{70DB787C-56A4-40DB-856B-FBF22BF30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EC Colorbar">
    <a:dk1>
      <a:srgbClr val="7F7F7F"/>
    </a:dk1>
    <a:lt1>
      <a:sysClr val="window" lastClr="FFFFFF"/>
    </a:lt1>
    <a:dk2>
      <a:srgbClr val="721C37"/>
    </a:dk2>
    <a:lt2>
      <a:srgbClr val="D9D9D9"/>
    </a:lt2>
    <a:accent1>
      <a:srgbClr val="7F7F7F"/>
    </a:accent1>
    <a:accent2>
      <a:srgbClr val="F07F09"/>
    </a:accent2>
    <a:accent3>
      <a:srgbClr val="721C37"/>
    </a:accent3>
    <a:accent4>
      <a:srgbClr val="1B587C"/>
    </a:accent4>
    <a:accent5>
      <a:srgbClr val="604878"/>
    </a:accent5>
    <a:accent6>
      <a:srgbClr val="C19859"/>
    </a:accent6>
    <a:hlink>
      <a:srgbClr val="721C37"/>
    </a:hlink>
    <a:folHlink>
      <a:srgbClr val="366092"/>
    </a:folHlink>
  </a:clrScheme>
</a:themeOverride>
</file>

<file path=ppt/theme/themeOverride2.xml><?xml version="1.0" encoding="utf-8"?>
<a:themeOverride xmlns:a="http://schemas.openxmlformats.org/drawingml/2006/main">
  <a:clrScheme name="SEC Colorbar">
    <a:dk1>
      <a:srgbClr val="7F7F7F"/>
    </a:dk1>
    <a:lt1>
      <a:sysClr val="window" lastClr="FFFFFF"/>
    </a:lt1>
    <a:dk2>
      <a:srgbClr val="721C37"/>
    </a:dk2>
    <a:lt2>
      <a:srgbClr val="D9D9D9"/>
    </a:lt2>
    <a:accent1>
      <a:srgbClr val="7F7F7F"/>
    </a:accent1>
    <a:accent2>
      <a:srgbClr val="F07F09"/>
    </a:accent2>
    <a:accent3>
      <a:srgbClr val="721C37"/>
    </a:accent3>
    <a:accent4>
      <a:srgbClr val="1B587C"/>
    </a:accent4>
    <a:accent5>
      <a:srgbClr val="604878"/>
    </a:accent5>
    <a:accent6>
      <a:srgbClr val="C19859"/>
    </a:accent6>
    <a:hlink>
      <a:srgbClr val="721C37"/>
    </a:hlink>
    <a:folHlink>
      <a:srgbClr val="366092"/>
    </a:folHlink>
  </a:clrScheme>
</a:themeOverride>
</file>

<file path=ppt/theme/themeOverride3.xml><?xml version="1.0" encoding="utf-8"?>
<a:themeOverride xmlns:a="http://schemas.openxmlformats.org/drawingml/2006/main">
  <a:clrScheme name="SEC Colorbar">
    <a:dk1>
      <a:srgbClr val="7F7F7F"/>
    </a:dk1>
    <a:lt1>
      <a:sysClr val="window" lastClr="FFFFFF"/>
    </a:lt1>
    <a:dk2>
      <a:srgbClr val="721C37"/>
    </a:dk2>
    <a:lt2>
      <a:srgbClr val="D9D9D9"/>
    </a:lt2>
    <a:accent1>
      <a:srgbClr val="7F7F7F"/>
    </a:accent1>
    <a:accent2>
      <a:srgbClr val="F07F09"/>
    </a:accent2>
    <a:accent3>
      <a:srgbClr val="721C37"/>
    </a:accent3>
    <a:accent4>
      <a:srgbClr val="1B587C"/>
    </a:accent4>
    <a:accent5>
      <a:srgbClr val="604878"/>
    </a:accent5>
    <a:accent6>
      <a:srgbClr val="C19859"/>
    </a:accent6>
    <a:hlink>
      <a:srgbClr val="721C37"/>
    </a:hlink>
    <a:folHlink>
      <a:srgbClr val="366092"/>
    </a:folHlink>
  </a:clrScheme>
</a:themeOverride>
</file>

<file path=ppt/theme/themeOverride4.xml><?xml version="1.0" encoding="utf-8"?>
<a:themeOverride xmlns:a="http://schemas.openxmlformats.org/drawingml/2006/main">
  <a:clrScheme name="SEC Colorbar">
    <a:dk1>
      <a:srgbClr val="7F7F7F"/>
    </a:dk1>
    <a:lt1>
      <a:sysClr val="window" lastClr="FFFFFF"/>
    </a:lt1>
    <a:dk2>
      <a:srgbClr val="721C37"/>
    </a:dk2>
    <a:lt2>
      <a:srgbClr val="D9D9D9"/>
    </a:lt2>
    <a:accent1>
      <a:srgbClr val="7F7F7F"/>
    </a:accent1>
    <a:accent2>
      <a:srgbClr val="F07F09"/>
    </a:accent2>
    <a:accent3>
      <a:srgbClr val="721C37"/>
    </a:accent3>
    <a:accent4>
      <a:srgbClr val="1B587C"/>
    </a:accent4>
    <a:accent5>
      <a:srgbClr val="604878"/>
    </a:accent5>
    <a:accent6>
      <a:srgbClr val="C19859"/>
    </a:accent6>
    <a:hlink>
      <a:srgbClr val="721C37"/>
    </a:hlink>
    <a:folHlink>
      <a:srgbClr val="366092"/>
    </a:folHlink>
  </a:clrScheme>
</a:themeOverride>
</file>

<file path=ppt/theme/themeOverride5.xml><?xml version="1.0" encoding="utf-8"?>
<a:themeOverride xmlns:a="http://schemas.openxmlformats.org/drawingml/2006/main">
  <a:clrScheme name="SEC Colorbar">
    <a:dk1>
      <a:srgbClr val="7F7F7F"/>
    </a:dk1>
    <a:lt1>
      <a:sysClr val="window" lastClr="FFFFFF"/>
    </a:lt1>
    <a:dk2>
      <a:srgbClr val="721C37"/>
    </a:dk2>
    <a:lt2>
      <a:srgbClr val="D9D9D9"/>
    </a:lt2>
    <a:accent1>
      <a:srgbClr val="7F7F7F"/>
    </a:accent1>
    <a:accent2>
      <a:srgbClr val="F07F09"/>
    </a:accent2>
    <a:accent3>
      <a:srgbClr val="721C37"/>
    </a:accent3>
    <a:accent4>
      <a:srgbClr val="1B587C"/>
    </a:accent4>
    <a:accent5>
      <a:srgbClr val="604878"/>
    </a:accent5>
    <a:accent6>
      <a:srgbClr val="C19859"/>
    </a:accent6>
    <a:hlink>
      <a:srgbClr val="721C37"/>
    </a:hlink>
    <a:folHlink>
      <a:srgbClr val="366092"/>
    </a:folHlink>
  </a:clrScheme>
</a:themeOverride>
</file>

<file path=ppt/theme/themeOverride6.xml><?xml version="1.0" encoding="utf-8"?>
<a:themeOverride xmlns:a="http://schemas.openxmlformats.org/drawingml/2006/main">
  <a:clrScheme name="SEC Colorbar">
    <a:dk1>
      <a:srgbClr val="7F7F7F"/>
    </a:dk1>
    <a:lt1>
      <a:sysClr val="window" lastClr="FFFFFF"/>
    </a:lt1>
    <a:dk2>
      <a:srgbClr val="721C37"/>
    </a:dk2>
    <a:lt2>
      <a:srgbClr val="D9D9D9"/>
    </a:lt2>
    <a:accent1>
      <a:srgbClr val="7F7F7F"/>
    </a:accent1>
    <a:accent2>
      <a:srgbClr val="F07F09"/>
    </a:accent2>
    <a:accent3>
      <a:srgbClr val="721C37"/>
    </a:accent3>
    <a:accent4>
      <a:srgbClr val="1B587C"/>
    </a:accent4>
    <a:accent5>
      <a:srgbClr val="604878"/>
    </a:accent5>
    <a:accent6>
      <a:srgbClr val="C19859"/>
    </a:accent6>
    <a:hlink>
      <a:srgbClr val="721C37"/>
    </a:hlink>
    <a:folHlink>
      <a:srgbClr val="366092"/>
    </a:folHlink>
  </a:clrScheme>
</a:themeOverride>
</file>

<file path=ppt/theme/themeOverride7.xml><?xml version="1.0" encoding="utf-8"?>
<a:themeOverride xmlns:a="http://schemas.openxmlformats.org/drawingml/2006/main">
  <a:clrScheme name="SEC Colorbar">
    <a:dk1>
      <a:srgbClr val="7F7F7F"/>
    </a:dk1>
    <a:lt1>
      <a:sysClr val="window" lastClr="FFFFFF"/>
    </a:lt1>
    <a:dk2>
      <a:srgbClr val="721C37"/>
    </a:dk2>
    <a:lt2>
      <a:srgbClr val="D9D9D9"/>
    </a:lt2>
    <a:accent1>
      <a:srgbClr val="7F7F7F"/>
    </a:accent1>
    <a:accent2>
      <a:srgbClr val="F07F09"/>
    </a:accent2>
    <a:accent3>
      <a:srgbClr val="721C37"/>
    </a:accent3>
    <a:accent4>
      <a:srgbClr val="1B587C"/>
    </a:accent4>
    <a:accent5>
      <a:srgbClr val="604878"/>
    </a:accent5>
    <a:accent6>
      <a:srgbClr val="C19859"/>
    </a:accent6>
    <a:hlink>
      <a:srgbClr val="721C37"/>
    </a:hlink>
    <a:folHlink>
      <a:srgbClr val="36609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3503</TotalTime>
  <Words>1069</Words>
  <Application>Microsoft Office PowerPoint</Application>
  <PresentationFormat>Widescreen</PresentationFormat>
  <Paragraphs>176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PMingLiU-ExtB</vt:lpstr>
      <vt:lpstr>Arial Narrow</vt:lpstr>
      <vt:lpstr>Calibri</vt:lpstr>
      <vt:lpstr>Franklin Gothic Medium</vt:lpstr>
      <vt:lpstr>Symbol</vt:lpstr>
      <vt:lpstr>Times New Roman</vt:lpstr>
      <vt:lpstr>Wingdings</vt:lpstr>
      <vt:lpstr>Wingdings 2</vt:lpstr>
      <vt:lpstr>Theme2</vt:lpstr>
      <vt:lpstr> Measure M2  performance assessment report    March 4, 2019</vt:lpstr>
      <vt:lpstr>Assessment Focus</vt:lpstr>
      <vt:lpstr>Overall Summary and Program Goals</vt:lpstr>
      <vt:lpstr>Progress on M2 goals</vt:lpstr>
      <vt:lpstr>Strong Program Management Exists</vt:lpstr>
      <vt:lpstr>Significant Progress &amp; accomplishments</vt:lpstr>
      <vt:lpstr>Approaches Ensured Compliance </vt:lpstr>
      <vt:lpstr>Good Fiscal Practices in Place</vt:lpstr>
      <vt:lpstr>Good Fiscal Practices in Place (Cont.)</vt:lpstr>
      <vt:lpstr>OCTA Is Transparent &amp; Accountable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SANDAG Board Policy Meeting Performance audit Excerpts on Progress of Transnet Goals July 13, 2018</dc:title>
  <dc:creator>Cathy Brady</dc:creator>
  <cp:lastModifiedBy>Shae De Kruyf</cp:lastModifiedBy>
  <cp:revision>242</cp:revision>
  <cp:lastPrinted>2019-02-22T19:37:40Z</cp:lastPrinted>
  <dcterms:created xsi:type="dcterms:W3CDTF">2018-06-05T22:49:34Z</dcterms:created>
  <dcterms:modified xsi:type="dcterms:W3CDTF">2019-02-22T19:37:42Z</dcterms:modified>
</cp:coreProperties>
</file>