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6"/>
  </p:sldMasterIdLst>
  <p:notesMasterIdLst>
    <p:notesMasterId r:id="rId12"/>
  </p:notesMasterIdLst>
  <p:handoutMasterIdLst>
    <p:handoutMasterId r:id="rId13"/>
  </p:handoutMasterIdLst>
  <p:sldIdLst>
    <p:sldId id="313" r:id="rId7"/>
    <p:sldId id="317" r:id="rId8"/>
    <p:sldId id="299" r:id="rId9"/>
    <p:sldId id="305" r:id="rId10"/>
    <p:sldId id="308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19F"/>
    <a:srgbClr val="595959"/>
    <a:srgbClr val="8083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6F0C6C-2A5B-4F75-9322-7E80B70E8480}" v="1267" dt="2019-01-15T19:46:16.9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8" autoAdjust="0"/>
    <p:restoredTop sz="86887" autoAdjust="0"/>
  </p:normalViewPr>
  <p:slideViewPr>
    <p:cSldViewPr snapToGrid="0" snapToObjects="1">
      <p:cViewPr varScale="1">
        <p:scale>
          <a:sx n="91" d="100"/>
          <a:sy n="91" d="100"/>
        </p:scale>
        <p:origin x="678" y="102"/>
      </p:cViewPr>
      <p:guideLst/>
    </p:cSldViewPr>
  </p:slideViewPr>
  <p:outlineViewPr>
    <p:cViewPr>
      <p:scale>
        <a:sx n="33" d="100"/>
        <a:sy n="33" d="100"/>
      </p:scale>
      <p:origin x="0" y="-361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3" d="100"/>
          <a:sy n="93" d="100"/>
        </p:scale>
        <p:origin x="358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6725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6725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897471C7-AA0D-4D53-ADEE-3156C4ADFDAA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8"/>
            <a:ext cx="3038475" cy="466725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8"/>
            <a:ext cx="3038475" cy="466725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1370E059-EA25-48D6-8018-50E1E9F1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997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D8CDBE4E-E4B4-5745-97E1-AB17BAA9054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9"/>
            <a:ext cx="3037840" cy="466433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9"/>
            <a:ext cx="3037840" cy="466433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385B56B9-487F-D746-82F7-C47BF21A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17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Good morning.</a:t>
            </a:r>
          </a:p>
          <a:p>
            <a:endParaRPr lang="en-US" sz="1600" dirty="0"/>
          </a:p>
          <a:p>
            <a:r>
              <a:rPr lang="en-US" sz="1600" dirty="0"/>
              <a:t>Mr. Chair, Members of the Transit Committee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B56B9-487F-D746-82F7-C47BF21AEF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73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Beginning with some background </a:t>
            </a:r>
          </a:p>
          <a:p>
            <a:endParaRPr lang="en-US" dirty="0"/>
          </a:p>
          <a:p>
            <a:r>
              <a:rPr lang="en-US" dirty="0"/>
              <a:t>OC FLEX is an on-demand micro-transit service to be operated under a 1-year pilot in select areas that, to date, have been unable to productively support fixed-route bus service</a:t>
            </a:r>
          </a:p>
          <a:p>
            <a:endParaRPr lang="en-US" dirty="0"/>
          </a:p>
          <a:p>
            <a:r>
              <a:rPr lang="en-US" dirty="0"/>
              <a:t>The service will be operated under a contract, awarded by the OCTA Board in March 2018 </a:t>
            </a:r>
          </a:p>
          <a:p>
            <a:endParaRPr lang="en-US" dirty="0"/>
          </a:p>
          <a:p>
            <a:r>
              <a:rPr lang="en-US" dirty="0"/>
              <a:t>Will introduce a new vehicle type, which we had on site this afternoon and </a:t>
            </a:r>
          </a:p>
          <a:p>
            <a:endParaRPr lang="en-US" dirty="0"/>
          </a:p>
          <a:p>
            <a:r>
              <a:rPr lang="en-US" dirty="0"/>
              <a:t>Will test new rider markets, consistent with actions taken under the OC Bus 360 Program to realign service with post-recession travel patterns and match resources to service demand</a:t>
            </a:r>
          </a:p>
          <a:p>
            <a:endParaRPr lang="en-US" dirty="0"/>
          </a:p>
          <a:p>
            <a:r>
              <a:rPr lang="en-US" baseline="0" dirty="0"/>
              <a:t>We see this</a:t>
            </a:r>
            <a:r>
              <a:rPr lang="en-US" dirty="0"/>
              <a:t> on-demand service as a possible solution to a</a:t>
            </a:r>
            <a:r>
              <a:rPr lang="en-US" baseline="0" dirty="0"/>
              <a:t> service gap by offering a on-demand, curb-to-curb service with accessible vehicles, operated by certified drivers, for anyone 13 years or older.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B56B9-487F-D746-82F7-C47BF21AEF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34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B56B9-487F-D746-82F7-C47BF21AEF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63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OC FLEX service will be available in two areas, as pictured here. </a:t>
            </a:r>
          </a:p>
          <a:p>
            <a:pPr marL="339725" indent="-171450">
              <a:buFont typeface="Arial" panose="020B0604020202020204" pitchFamily="34" charset="0"/>
              <a:buChar char="•"/>
            </a:pPr>
            <a:r>
              <a:rPr lang="en-US" sz="1400" dirty="0"/>
              <a:t>One southwest of the core in the Huntington Beach/Westminster Area </a:t>
            </a:r>
            <a:r>
              <a:rPr lang="en-US" sz="1400" dirty="0" err="1"/>
              <a:t>area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The service will be available everyday, operating from 6am to 9pm Monday through Thursday and up till 11pm on Fridays.</a:t>
            </a:r>
          </a:p>
          <a:p>
            <a:endParaRPr lang="en-US" sz="1400" dirty="0"/>
          </a:p>
          <a:p>
            <a:r>
              <a:rPr lang="en-US" sz="1400" dirty="0"/>
              <a:t>Saturdays and Sundays, the service will be available starting at 9am and end at 11pm and 9pm, respectively.</a:t>
            </a:r>
          </a:p>
          <a:p>
            <a:endParaRPr lang="en-US" sz="1400" dirty="0"/>
          </a:p>
          <a:p>
            <a:r>
              <a:rPr lang="en-US" sz="1400" dirty="0"/>
              <a:t>The OC FLEX service is designed to:</a:t>
            </a:r>
          </a:p>
          <a:p>
            <a:r>
              <a:rPr lang="en-US" sz="1400" dirty="0"/>
              <a:t>Allow customers to request rides to origins and destinations within the designated zones, including key destinations called hubs; and</a:t>
            </a:r>
          </a:p>
          <a:p>
            <a:r>
              <a:rPr lang="en-US" sz="1400" dirty="0"/>
              <a:t>Provide first/last mile connections for riders entering or leaving the designated zones via connections to the OC Bus or rail network.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B56B9-487F-D746-82F7-C47BF21AEF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08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B56B9-487F-D746-82F7-C47BF21AEF1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63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b"/>
          <a:lstStyle>
            <a:lvl1pPr algn="ctr">
              <a:defRPr sz="60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515600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1E619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2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Regula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85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Lar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2394722"/>
            <a:ext cx="12192000" cy="4358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874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05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1885" y="1263797"/>
            <a:ext cx="5627915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63797"/>
            <a:ext cx="5596246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7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14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56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6275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2" r:id="rId4"/>
    <p:sldLayoutId id="2147483654" r:id="rId5"/>
    <p:sldLayoutId id="2147483655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2"/>
            <a:ext cx="10149840" cy="2933589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OC FLEX Update</a:t>
            </a:r>
            <a:br>
              <a:rPr lang="en-US" sz="4800" dirty="0">
                <a:solidFill>
                  <a:schemeClr val="tx1"/>
                </a:solidFill>
              </a:rPr>
            </a:br>
            <a:endParaRPr lang="en-US" sz="3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39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OC FLEX – Service Background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35" y="1157765"/>
            <a:ext cx="7204695" cy="470670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on-demand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service to be offered as a one-year pilot in select areas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service operated under contract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service operated with a new vehicle type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service that is testing new rider markets 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part of the OC Bus 360° Program </a:t>
            </a:r>
          </a:p>
          <a:p>
            <a:pPr lvl="1">
              <a:buFont typeface="Courier New" panose="02070309020205020404" pitchFamily="49" charset="0"/>
              <a:buChar char="-"/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opportunities to improve productivity by matching resources to demand</a:t>
            </a:r>
          </a:p>
          <a:p>
            <a:pPr lvl="1">
              <a:buFont typeface="Courier New" panose="02070309020205020404" pitchFamily="49" charset="0"/>
              <a:buChar char="-"/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Filling a service gap between regular fixed-route service and ride-hailing options (TNCs)</a:t>
            </a:r>
          </a:p>
          <a:p>
            <a:pPr lvl="1">
              <a:buFont typeface="Courier New" panose="02070309020205020404" pitchFamily="49" charset="0"/>
              <a:buChar char="-"/>
            </a:pPr>
            <a:endParaRPr lang="en-US" sz="18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-"/>
            </a:pPr>
            <a:endParaRPr lang="en-US" sz="18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</p:spPr>
        <p:txBody>
          <a:bodyPr/>
          <a:lstStyle/>
          <a:p>
            <a:fld id="{8F88728A-9E54-1B4F-A83C-486C5BF59F16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D1806C-5F76-426B-AE4C-537A1DFBE04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50" r="25909" b="2"/>
          <a:stretch/>
        </p:blipFill>
        <p:spPr>
          <a:xfrm>
            <a:off x="7534656" y="1365374"/>
            <a:ext cx="4298545" cy="4499093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212105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OC FLEX – On Demand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35" y="1157765"/>
            <a:ext cx="11503311" cy="475158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Operates on:</a:t>
            </a:r>
          </a:p>
          <a:p>
            <a:pPr marL="519113" lvl="1" indent="-176213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Monday – Thursday: 6am – 9pm (11pm on Fridays) </a:t>
            </a:r>
          </a:p>
          <a:p>
            <a:pPr marL="519113" lvl="1" indent="-176213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Saturdays: 9am – 11pm</a:t>
            </a:r>
          </a:p>
          <a:p>
            <a:pPr marL="519113" lvl="1" indent="-176213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Sundays: 9am – 9pm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Allows customers to request rides to/from anywhere inside the zone</a:t>
            </a:r>
          </a:p>
          <a:p>
            <a:pPr marL="519113" lvl="1" indent="-176213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serve key destinations within zones (hubs)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Offers first/last mile connections for riders entering or leaving zones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to date:</a:t>
            </a:r>
          </a:p>
          <a:p>
            <a:pPr marL="514350" lvl="1" indent="-168275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Steady incremental growth week to week</a:t>
            </a:r>
          </a:p>
          <a:p>
            <a:pPr marL="514350" lvl="1" indent="-168275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Typical for a new service</a:t>
            </a:r>
          </a:p>
          <a:p>
            <a:pPr marL="514350" lvl="1" indent="-168275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Starting to see some trends with respect to demand</a:t>
            </a:r>
          </a:p>
          <a:p>
            <a:pPr marL="514350" lvl="1" indent="-168275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1" indent="-168275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651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OC FLEX – Pilot Zones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C40474F-0546-49D8-9CB0-30D65896F9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82" y="1363585"/>
            <a:ext cx="5486400" cy="40210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7F9E06-076C-48D1-AA85-987A6F7511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814" y="1348799"/>
            <a:ext cx="5486400" cy="40358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AB6F890-B5D9-4ACA-B33A-3E4D79BC7D01}"/>
              </a:ext>
            </a:extLst>
          </p:cNvPr>
          <p:cNvSpPr txBox="1"/>
          <p:nvPr/>
        </p:nvSpPr>
        <p:spPr>
          <a:xfrm>
            <a:off x="1134305" y="1049774"/>
            <a:ext cx="4219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Huntington Beach – Westminster (HB-WM)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4CED5F-8BA0-4AC0-856D-67DE476AB09E}"/>
              </a:ext>
            </a:extLst>
          </p:cNvPr>
          <p:cNvSpPr txBox="1"/>
          <p:nvPr/>
        </p:nvSpPr>
        <p:spPr>
          <a:xfrm>
            <a:off x="6465053" y="1049774"/>
            <a:ext cx="5050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Aliso Viejo-Laguna Niguel-Mission Viejo (AV-LN-MV)</a:t>
            </a:r>
          </a:p>
        </p:txBody>
      </p:sp>
    </p:spTree>
    <p:extLst>
      <p:ext uri="{BB962C8B-B14F-4D97-AF65-F5344CB8AC3E}">
        <p14:creationId xmlns:p14="http://schemas.microsoft.com/office/powerpoint/2010/main" val="1399118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OC FLEX – Upcoming…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65135" y="1117125"/>
            <a:ext cx="11764569" cy="470670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Continue to track performance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Five Performance Targets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Conduct Customer Surveys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Customer profile, demand markets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Refine service as needed to maintain/improve customer satisfaction</a:t>
            </a:r>
          </a:p>
          <a:p>
            <a:pPr lvl="1">
              <a:buFont typeface="Arial" panose="020B0604020202020204" pitchFamily="34" charset="0"/>
              <a:buChar char="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Software Parameters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Promotions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6-Month update to Board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Final Report and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1008282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CTA Template 2" id="{08507144-847C-D042-9B71-B971A185DA13}" vid="{144A424B-791F-E94F-91EE-BFA3773CC7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assification xmlns="01efa142-6d66-4eb2-940e-2c462cbe6b39">Public</Classification>
    <Document_x0020_Owner xmlns="14382e6c-ee5d-4f46-80e2-e480d0b1fa1e">
      <UserInfo>
        <DisplayName>Ryan Armstrong</DisplayName>
        <AccountId>165</AccountId>
        <AccountType/>
      </UserInfo>
    </Document_x0020_Owner>
    <CWRMItemRecordClassificationTaxHTField0 xmlns="815484bd-7cbe-4a9c-b7fb-b04f73f35ca0">
      <Terms xmlns="http://schemas.microsoft.com/office/infopath/2007/PartnerControls"/>
    </CWRMItemRecordClassificationTaxHTField0>
    <CWRMItemRecordData xmlns="815484bd-7cbe-4a9c-b7fb-b04f73f35ca0" xsi:nil="true"/>
    <Contact_x0020_Person xmlns="01efa142-6d66-4eb2-940e-2c462cbe6b39">
      <UserInfo>
        <DisplayName>Ryan Armstrong</DisplayName>
        <AccountId>165</AccountId>
        <AccountType/>
      </UserInfo>
    </Contact_x0020_Person>
    <Section xmlns="01efa142-6d66-4eb2-940e-2c462cbe6b39" xsi:nil="true"/>
    <OCTA_x0020_Department xmlns="01efa142-6d66-4eb2-940e-2c462cbe6b39">Marketing</OCTA_x0020_Department>
    <Division xmlns="14382e6c-ee5d-4f46-80e2-e480d0b1fa1e">External Affairs</Division>
    <RoutingRuleDescription xmlns="http://schemas.microsoft.com/sharepoint/v3">OCTA template for Board presentations.</RoutingRuleDescription>
    <TaxCatchAll xmlns="95c6d326-d790-4bcc-bdb0-21efa1ee755f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CTA Document" ma:contentTypeID="0x010100594F3B4A01437242AD423EA53D53BDDA009B8D00BE98186D429F972436E2315FD7" ma:contentTypeVersion="42" ma:contentTypeDescription="" ma:contentTypeScope="" ma:versionID="483719d9d08e66383e906fe73e624dd2">
  <xsd:schema xmlns:xsd="http://www.w3.org/2001/XMLSchema" xmlns:xs="http://www.w3.org/2001/XMLSchema" xmlns:p="http://schemas.microsoft.com/office/2006/metadata/properties" xmlns:ns1="http://schemas.microsoft.com/sharepoint/v3" xmlns:ns2="01efa142-6d66-4eb2-940e-2c462cbe6b39" xmlns:ns3="14382e6c-ee5d-4f46-80e2-e480d0b1fa1e" xmlns:ns5="815484bd-7cbe-4a9c-b7fb-b04f73f35ca0" xmlns:ns6="95c6d326-d790-4bcc-bdb0-21efa1ee755f" targetNamespace="http://schemas.microsoft.com/office/2006/metadata/properties" ma:root="true" ma:fieldsID="f68f05ab6c90664e20c1940af2fa3884" ns1:_="" ns2:_="" ns3:_="" ns5:_="" ns6:_="">
    <xsd:import namespace="http://schemas.microsoft.com/sharepoint/v3"/>
    <xsd:import namespace="01efa142-6d66-4eb2-940e-2c462cbe6b39"/>
    <xsd:import namespace="14382e6c-ee5d-4f46-80e2-e480d0b1fa1e"/>
    <xsd:import namespace="815484bd-7cbe-4a9c-b7fb-b04f73f35ca0"/>
    <xsd:import namespace="95c6d326-d790-4bcc-bdb0-21efa1ee755f"/>
    <xsd:element name="properties">
      <xsd:complexType>
        <xsd:sequence>
          <xsd:element name="documentManagement">
            <xsd:complexType>
              <xsd:all>
                <xsd:element ref="ns1:RoutingRuleDescription"/>
                <xsd:element ref="ns2:Contact_x0020_Person" minOccurs="0"/>
                <xsd:element ref="ns3:Document_x0020_Owner" minOccurs="0"/>
                <xsd:element ref="ns3:Division" minOccurs="0"/>
                <xsd:element ref="ns2:OCTA_x0020_Department" minOccurs="0"/>
                <xsd:element ref="ns2:Section" minOccurs="0"/>
                <xsd:element ref="ns2:Classification" minOccurs="0"/>
                <xsd:element ref="ns5:CWRMItemRecordClassificationTaxHTField0" minOccurs="0"/>
                <xsd:element ref="ns6:TaxCatchAllLabel" minOccurs="0"/>
                <xsd:element ref="ns6:TaxCatchAll" minOccurs="0"/>
                <xsd:element ref="ns5:CWRMItemUniqueId" minOccurs="0"/>
                <xsd:element ref="ns5:CWRMItemRecordState" minOccurs="0"/>
                <xsd:element ref="ns5:CWRMItemRecordCategory" minOccurs="0"/>
                <xsd:element ref="ns5:CWRMItemRecordStatus" minOccurs="0"/>
                <xsd:element ref="ns5:CWRMItemRecordDeclaredDate" minOccurs="0"/>
                <xsd:element ref="ns5:CWRMItemRecordVital" minOccurs="0"/>
                <xsd:element ref="ns5:CWRMItemRecord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2" ma:displayName="Description" ma:description="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fa142-6d66-4eb2-940e-2c462cbe6b39" elementFormDefault="qualified">
    <xsd:import namespace="http://schemas.microsoft.com/office/2006/documentManagement/types"/>
    <xsd:import namespace="http://schemas.microsoft.com/office/infopath/2007/PartnerControls"/>
    <xsd:element name="Contact_x0020_Person" ma:index="3" nillable="true" ma:displayName="Contact Person" ma:list="UserInfo" ma:internalName="Contact_x0020_Person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CTA_x0020_Department" ma:index="7" nillable="true" ma:displayName="Department" ma:format="Dropdown" ma:internalName="OCTA_x0020_Department">
      <xsd:simpleType>
        <xsd:restriction base="dms:Choice">
          <xsd:enumeration value="None"/>
          <xsd:enumeration value="Chief Executive Office"/>
          <xsd:enumeration value="Clerk of the Board"/>
          <xsd:enumeration value="Internal Audit"/>
          <xsd:enumeration value="Highway Programs"/>
          <xsd:enumeration value="Rail and Facilities Engineering"/>
          <xsd:enumeration value="Diversity Outreach and Economic Opportunity Programs"/>
          <xsd:enumeration value="Marketing"/>
          <xsd:enumeration value="Public Information Office"/>
          <xsd:enumeration value="Public Outreach"/>
          <xsd:enumeration value="Accounting and Financial Reporting"/>
          <xsd:enumeration value="Contracts Administration and Materials Management"/>
          <xsd:enumeration value="Finance and Administration"/>
          <xsd:enumeration value="Financial Planning &amp; Analysis"/>
          <xsd:enumeration value="General Services"/>
          <xsd:enumeration value="Information Systems"/>
          <xsd:enumeration value="Treasury / Toll Roads"/>
          <xsd:enumeration value="Regional Initiatives"/>
          <xsd:enumeration value="State and Federal Relations"/>
          <xsd:enumeration value="Health, Safety and Environmental Compliance"/>
          <xsd:enumeration value="Human Resources"/>
          <xsd:enumeration value="Labor and Employee Relations EEO / Affirmative Action"/>
          <xsd:enumeration value="Management Services"/>
          <xsd:enumeration value="Risk Management"/>
          <xsd:enumeration value="Learning and Development"/>
          <xsd:enumeration value="M2 Program Office"/>
          <xsd:enumeration value="Regional Initiatives"/>
          <xsd:enumeration value="Strategic Planning"/>
          <xsd:enumeration value="Transportation Planning"/>
          <xsd:enumeration value="Bus Operations"/>
          <xsd:enumeration value="Community Transportation Services"/>
          <xsd:enumeration value="Maintenance"/>
          <xsd:enumeration value="Transit Technical Services"/>
          <xsd:enumeration value="Motorist Services"/>
          <xsd:enumeration value="Security and Emergency Preparedness"/>
          <xsd:enumeration value="Service Planning and Customer Advocacy"/>
          <xsd:enumeration value="Transit Program Controls"/>
          <xsd:enumeration value="Transit Programs Management"/>
        </xsd:restriction>
      </xsd:simpleType>
    </xsd:element>
    <xsd:element name="Section" ma:index="8" nillable="true" ma:displayName="Section" ma:internalName="Section" ma:readOnly="false">
      <xsd:simpleType>
        <xsd:restriction base="dms:Text"/>
      </xsd:simpleType>
    </xsd:element>
    <xsd:element name="Classification" ma:index="10" nillable="true" ma:displayName="Classification" ma:default="Public" ma:format="Dropdown" ma:internalName="Classification" ma:readOnly="false">
      <xsd:simpleType>
        <xsd:restriction base="dms:Choice">
          <xsd:enumeration value="Public"/>
          <xsd:enumeration value="Sensitive"/>
          <xsd:enumeration value="Confidential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382e6c-ee5d-4f46-80e2-e480d0b1fa1e" elementFormDefault="qualified">
    <xsd:import namespace="http://schemas.microsoft.com/office/2006/documentManagement/types"/>
    <xsd:import namespace="http://schemas.microsoft.com/office/infopath/2007/PartnerControls"/>
    <xsd:element name="Document_x0020_Owner" ma:index="4" nillable="true" ma:displayName="Document Owner" ma:list="UserInfo" ma:internalName="Docum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vision" ma:index="6" nillable="true" ma:displayName="Division" ma:format="Dropdown" ma:internalName="Division">
      <xsd:simpleType>
        <xsd:restriction base="dms:Choice">
          <xsd:enumeration value="None"/>
          <xsd:enumeration value="CEO"/>
          <xsd:enumeration value="Capital Programs"/>
          <xsd:enumeration value="External Affairs"/>
          <xsd:enumeration value="Finance and Administration"/>
          <xsd:enumeration value="Government Relations"/>
          <xsd:enumeration value="HR and Organizational Development"/>
          <xsd:enumeration value="Planning"/>
          <xsd:enumeration value="Transi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5484bd-7cbe-4a9c-b7fb-b04f73f35ca0" elementFormDefault="qualified">
    <xsd:import namespace="http://schemas.microsoft.com/office/2006/documentManagement/types"/>
    <xsd:import namespace="http://schemas.microsoft.com/office/infopath/2007/PartnerControls"/>
    <xsd:element name="CWRMItemRecordClassificationTaxHTField0" ma:index="16" nillable="true" ma:taxonomy="true" ma:internalName="CWRMItemRecordClassificationTaxHTField0" ma:taxonomyFieldName="CWRMItemRecordClassification" ma:displayName="Record Classification" ma:readOnly="false" ma:default="" ma:fieldId="{e94be97f-fb02-4deb-9c3d-6d978a059d35}" ma:sspId="eaeee585-dc48-4ad4-b722-2eca14ba770d" ma:termSetId="1460d03f-722e-4a48-a0f8-c7797444b38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WRMItemUniqueId" ma:index="20" nillable="true" ma:displayName="Content ID" ma:description="A universally unique identifier assigned to the item." ma:hidden="true" ma:internalName="CWRMItemUniqueId" ma:readOnly="true">
      <xsd:simpleType>
        <xsd:restriction base="dms:Text"/>
      </xsd:simpleType>
    </xsd:element>
    <xsd:element name="CWRMItemRecordState" ma:index="21" nillable="true" ma:displayName="Record State" ma:description="The current state of this item as it pertains to records management." ma:hidden="true" ma:internalName="CWRMItemRecordState" ma:readOnly="true">
      <xsd:simpleType>
        <xsd:restriction base="dms:Text"/>
      </xsd:simpleType>
    </xsd:element>
    <xsd:element name="CWRMItemRecordCategory" ma:index="22" nillable="true" ma:displayName="Record Category" ma:description="Identifies the current record category for the item." ma:hidden="true" ma:internalName="CWRMItemRecordCategory" ma:readOnly="true">
      <xsd:simpleType>
        <xsd:restriction base="dms:Text"/>
      </xsd:simpleType>
    </xsd:element>
    <xsd:element name="CWRMItemRecordStatus" ma:index="25" nillable="true" ma:displayName="Record Status" ma:description="The current status of this item as it pertains to records management." ma:hidden="true" ma:internalName="CWRMItemRecordStatus" ma:readOnly="true">
      <xsd:simpleType>
        <xsd:restriction base="dms:Text"/>
      </xsd:simpleType>
    </xsd:element>
    <xsd:element name="CWRMItemRecordDeclaredDate" ma:index="26" nillable="true" ma:displayName="Record Declared Date" ma:description="The date and time that the item was declared a record." ma:hidden="true" ma:internalName="CWRMItemRecordDeclaredDate" ma:readOnly="true">
      <xsd:simpleType>
        <xsd:restriction base="dms:DateTime"/>
      </xsd:simpleType>
    </xsd:element>
    <xsd:element name="CWRMItemRecordVital" ma:index="27" nillable="true" ma:displayName="Record Vital" ma:description="Indicates if this item is considered vital to the organization." ma:hidden="true" ma:internalName="CWRMItemRecordVital" ma:readOnly="true">
      <xsd:simpleType>
        <xsd:restriction base="dms:Boolean"/>
      </xsd:simpleType>
    </xsd:element>
    <xsd:element name="CWRMItemRecordData" ma:index="28" nillable="true" ma:displayName="Record Data" ma:description="Contains system specific record data for the item." ma:hidden="true" ma:internalName="CWRMItemRecordData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6d326-d790-4bcc-bdb0-21efa1ee755f" elementFormDefault="qualified">
    <xsd:import namespace="http://schemas.microsoft.com/office/2006/documentManagement/types"/>
    <xsd:import namespace="http://schemas.microsoft.com/office/infopath/2007/PartnerControls"/>
    <xsd:element name="TaxCatchAllLabel" ma:index="17" nillable="true" ma:displayName="Taxonomy Catch All Column1" ma:hidden="true" ma:list="{9d3d8a91-4cbe-45df-9ecc-31c798750d97}" ma:internalName="TaxCatchAllLabel" ma:readOnly="true" ma:showField="CatchAllDataLabel" ma:web="815484bd-7cbe-4a9c-b7fb-b04f73f35c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18" nillable="true" ma:displayName="Taxonomy Catch All Column" ma:hidden="true" ma:list="{9d3d8a91-4cbe-45df-9ecc-31c798750d97}" ma:internalName="TaxCatchAll" ma:showField="CatchAllData" ma:web="815484bd-7cbe-4a9c-b7fb-b04f73f35c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5" ma:displayName="Author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 ma:index="11" ma:displayName="Keywords"/>
        <xsd:element ref="dc:language" minOccurs="0" maxOccurs="1"/>
        <xsd:element name="category" minOccurs="0" maxOccurs="1" type="xsd:string" ma:index="9" ma:displayName="Category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43979631-4359-44fa-942c-9c96d25bdebe" ContentTypeId="0x010100594F3B4A01437242AD423EA53D53BDDA" PreviousValue="false"/>
</file>

<file path=customXml/item4.xml><?xml version="1.0" encoding="utf-8"?>
<?mso-contentType ?>
<spe:Receivers xmlns:spe="http://schemas.microsoft.com/sharepoint/events">
  <Receiver>
    <Name>Collabware CLM Item Unique ID</Name>
    <Synchronization>Synchronous</Synchronization>
    <Type>1</Type>
    <SequenceNumber>1</SequenceNumber>
    <Url/>
    <Assembly>Collabware.SharePoint.RecordsManagement, Version=1.0.0.0, Culture=neutral, PublicKeyToken=801662d3f2b71412</Assembly>
    <Class>Collabware.SharePoint.RecordsManagement.ItemUniqueIdContentTypeReceiver</Class>
    <Data/>
    <Filter/>
  </Receiver>
  <Receiver>
    <Name>Collabware CLM Item Unique ID</Name>
    <Synchronization>Synchronous</Synchronization>
    <Type>10002</Type>
    <SequenceNumber>10500</SequenceNumber>
    <Url/>
    <Assembly>Collabware.SharePoint.RecordsManagement, Version=1.0.0.0, Culture=neutral, PublicKeyToken=801662d3f2b71412</Assembly>
    <Class>Collabware.SharePoint.RecordsManagement.ItemUniqueIdContentTypeReceiver</Class>
    <Data/>
    <Filter/>
  </Receiver>
  <Receiver>
    <Name>Collabware CLM Item Unique ID</Name>
    <Synchronization>Synchronous</Synchronization>
    <Type>10004</Type>
    <SequenceNumber>10501</SequenceNumber>
    <Url/>
    <Assembly>Collabware.SharePoint.RecordsManagement, Version=1.0.0.0, Culture=neutral, PublicKeyToken=801662d3f2b71412</Assembly>
    <Class>Collabware.SharePoint.RecordsManagement.ItemUniqueIdContentTypeReceiver</Class>
    <Data/>
    <Filter/>
  </Receiver>
  <Receiver>
    <Name>Collabware CLM Item Unique ID</Name>
    <Synchronization>Synchronous</Synchronization>
    <Type>10006</Type>
    <SequenceNumber>10502</SequenceNumber>
    <Url/>
    <Assembly>Collabware.SharePoint.RecordsManagement, Version=1.0.0.0, Culture=neutral, PublicKeyToken=801662d3f2b71412</Assembly>
    <Class>Collabware.SharePoint.RecordsManagement.ItemUniqueIdContentTypeReceiver</Class>
    <Data/>
    <Filter/>
  </Receiver>
  <Receiver>
    <Name>Collabware CLM Item Processing</Name>
    <Synchronization>Synchronous</Synchronization>
    <Type>10001</Type>
    <SequenceNumber>12000</SequenceNumber>
    <Url/>
    <Assembly>Collabware.SharePoint.RecordsManagement, Version=1.0.0.0, Culture=neutral, PublicKeyToken=801662d3f2b71412</Assembly>
    <Class>Collabware.SharePoint.RecordsManagement.ItemProcessingContentTypeReceiver</Class>
    <Data/>
    <Filter/>
  </Receiver>
  <Receiver>
    <Name>Collabware CLM Item Processing</Name>
    <Synchronization>Asynchronous</Synchronization>
    <Type>10002</Type>
    <SequenceNumber>12001</SequenceNumber>
    <Url/>
    <Assembly>Collabware.SharePoint.RecordsManagement, Version=1.0.0.0, Culture=neutral, PublicKeyToken=801662d3f2b71412</Assembly>
    <Class>Collabware.SharePoint.RecordsManagement.ItemProcessingContentTypeReceiver</Class>
    <Data/>
    <Filter/>
  </Receiver>
  <Receiver>
    <Name>Collabware CLM Item Processing</Name>
    <Synchronization>Asynchronous</Synchronization>
    <Type>10004</Type>
    <SequenceNumber>12002</SequenceNumber>
    <Url/>
    <Assembly>Collabware.SharePoint.RecordsManagement, Version=1.0.0.0, Culture=neutral, PublicKeyToken=801662d3f2b71412</Assembly>
    <Class>Collabware.SharePoint.RecordsManagement.ItemProcessingContentTypeReceiver</Class>
    <Data/>
    <Filter/>
  </Receiver>
  <Receiver>
    <Name>Collabware CLM Item Audit</Name>
    <Synchronization>Asynchronous</Synchronization>
    <Type>10001</Type>
    <SequenceNumber>11000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Audit</Name>
    <Synchronization>Asynchronous</Synchronization>
    <Type>10002</Type>
    <SequenceNumber>11001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Audit</Name>
    <Synchronization>Asynchronous</Synchronization>
    <Type>10005</Type>
    <SequenceNumber>11002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Audit</Name>
    <Synchronization>Asynchronous</Synchronization>
    <Type>10006</Type>
    <SequenceNumber>11003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Audit</Name>
    <Synchronization>Asynchronous</Synchronization>
    <Type>10004</Type>
    <SequenceNumber>11004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Audit</Name>
    <Synchronization>Synchronous</Synchronization>
    <Type>3</Type>
    <SequenceNumber>11005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Security</Name>
    <Synchronization>Asynchronous</Synchronization>
    <Type>10002</Type>
    <SequenceNumber>13000</SequenceNumber>
    <Url/>
    <Assembly>Collabware.SharePoint.RecordsManagement, Version=1.0.0.0, Culture=neutral, PublicKeyToken=801662d3f2b71412</Assembly>
    <Class>Collabware.SharePoint.RecordsManagement.ItemSecurityContentTypeReceiver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4C7F27-CEC6-4CF1-A1A0-72488B070416}">
  <ds:schemaRefs>
    <ds:schemaRef ds:uri="http://schemas.microsoft.com/office/2006/metadata/properties"/>
    <ds:schemaRef ds:uri="http://schemas.openxmlformats.org/package/2006/metadata/core-properties"/>
    <ds:schemaRef ds:uri="http://schemas.microsoft.com/sharepoint/v3"/>
    <ds:schemaRef ds:uri="http://schemas.microsoft.com/office/infopath/2007/PartnerControls"/>
    <ds:schemaRef ds:uri="http://purl.org/dc/terms/"/>
    <ds:schemaRef ds:uri="http://schemas.microsoft.com/office/2006/documentManagement/types"/>
    <ds:schemaRef ds:uri="95c6d326-d790-4bcc-bdb0-21efa1ee755f"/>
    <ds:schemaRef ds:uri="815484bd-7cbe-4a9c-b7fb-b04f73f35ca0"/>
    <ds:schemaRef ds:uri="14382e6c-ee5d-4f46-80e2-e480d0b1fa1e"/>
    <ds:schemaRef ds:uri="http://purl.org/dc/elements/1.1/"/>
    <ds:schemaRef ds:uri="01efa142-6d66-4eb2-940e-2c462cbe6b39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2975C03-292E-4712-BF27-22BBE4AD00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1efa142-6d66-4eb2-940e-2c462cbe6b39"/>
    <ds:schemaRef ds:uri="14382e6c-ee5d-4f46-80e2-e480d0b1fa1e"/>
    <ds:schemaRef ds:uri="815484bd-7cbe-4a9c-b7fb-b04f73f35ca0"/>
    <ds:schemaRef ds:uri="95c6d326-d790-4bcc-bdb0-21efa1ee75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C911D6F-15CA-40A2-AD78-C0B2800CD40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C5F7947-6576-4032-8D19-9B6D6E91F5FF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BB5BE945-DEC4-4894-8C3E-BD9AEEC914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500</Words>
  <Application>Microsoft Office PowerPoint</Application>
  <PresentationFormat>Widescreen</PresentationFormat>
  <Paragraphs>69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Office Theme</vt:lpstr>
      <vt:lpstr>OC FLEX Update </vt:lpstr>
      <vt:lpstr>OC FLEX – Service Background</vt:lpstr>
      <vt:lpstr>OC FLEX – On Demand Service</vt:lpstr>
      <vt:lpstr>OC FLEX – Pilot Zones</vt:lpstr>
      <vt:lpstr>OC FLEX – Upcoming…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 FLEX Update </dc:title>
  <dc:creator>Johnny  Dunning</dc:creator>
  <cp:lastModifiedBy>Johnny  Dunning</cp:lastModifiedBy>
  <cp:revision>1</cp:revision>
  <cp:lastPrinted>2019-01-15T19:25:03Z</cp:lastPrinted>
  <dcterms:created xsi:type="dcterms:W3CDTF">2019-01-15T19:03:37Z</dcterms:created>
  <dcterms:modified xsi:type="dcterms:W3CDTF">2019-01-15T19:46:16Z</dcterms:modified>
</cp:coreProperties>
</file>