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4"/>
  </p:sldMasterIdLst>
  <p:notesMasterIdLst>
    <p:notesMasterId r:id="rId18"/>
  </p:notesMasterIdLst>
  <p:sldIdLst>
    <p:sldId id="284" r:id="rId5"/>
    <p:sldId id="257" r:id="rId6"/>
    <p:sldId id="258" r:id="rId7"/>
    <p:sldId id="315" r:id="rId8"/>
    <p:sldId id="260" r:id="rId9"/>
    <p:sldId id="261" r:id="rId10"/>
    <p:sldId id="317" r:id="rId11"/>
    <p:sldId id="318" r:id="rId12"/>
    <p:sldId id="319" r:id="rId13"/>
    <p:sldId id="316" r:id="rId14"/>
    <p:sldId id="320" r:id="rId15"/>
    <p:sldId id="321" r:id="rId16"/>
    <p:sldId id="262" r:id="rId17"/>
  </p:sldIdLst>
  <p:sldSz cx="12192000" cy="6858000"/>
  <p:notesSz cx="7077075" cy="9363075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FFCEF42-B098-46E5-859D-0EF102CA6E2F}">
          <p14:sldIdLst>
            <p14:sldId id="284"/>
            <p14:sldId id="257"/>
            <p14:sldId id="258"/>
            <p14:sldId id="315"/>
            <p14:sldId id="260"/>
            <p14:sldId id="261"/>
            <p14:sldId id="317"/>
            <p14:sldId id="318"/>
            <p14:sldId id="319"/>
            <p14:sldId id="316"/>
            <p14:sldId id="320"/>
            <p14:sldId id="32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fer Farinas" initials="JF" lastIdx="1" clrIdx="0">
    <p:extLst>
      <p:ext uri="{19B8F6BF-5375-455C-9EA6-DF929625EA0E}">
        <p15:presenceInfo xmlns:p15="http://schemas.microsoft.com/office/powerpoint/2012/main" userId="S::jfarinas@octa.net::7341ec17-c2eb-4611-9729-ab93fb2b3598" providerId="AD"/>
      </p:ext>
    </p:extLst>
  </p:cmAuthor>
  <p:cmAuthor id="2" name="Kevin Khouri" initials="KK" lastIdx="2" clrIdx="1">
    <p:extLst>
      <p:ext uri="{19B8F6BF-5375-455C-9EA6-DF929625EA0E}">
        <p15:presenceInfo xmlns:p15="http://schemas.microsoft.com/office/powerpoint/2012/main" userId="S::kkhouri@octa.net::905b0cee-8ac9-4a7f-9580-63261093add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67BA"/>
    <a:srgbClr val="595959"/>
    <a:srgbClr val="808381"/>
    <a:srgbClr val="1E6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84688B-6FE2-4BAD-924D-A68000AF5832}" v="130" dt="2020-10-26T22:33:29.4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6" d="100"/>
          <a:sy n="46" d="100"/>
        </p:scale>
        <p:origin x="109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13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Khouri" userId="905b0cee-8ac9-4a7f-9580-63261093addf" providerId="ADAL" clId="{D084688B-6FE2-4BAD-924D-A68000AF5832}"/>
    <pc:docChg chg="undo redo custSel addSld delSld modSld modSection">
      <pc:chgData name="Kevin Khouri" userId="905b0cee-8ac9-4a7f-9580-63261093addf" providerId="ADAL" clId="{D084688B-6FE2-4BAD-924D-A68000AF5832}" dt="2020-10-26T22:34:54.571" v="885" actId="20577"/>
      <pc:docMkLst>
        <pc:docMk/>
      </pc:docMkLst>
      <pc:sldChg chg="modSp del mod">
        <pc:chgData name="Kevin Khouri" userId="905b0cee-8ac9-4a7f-9580-63261093addf" providerId="ADAL" clId="{D084688B-6FE2-4BAD-924D-A68000AF5832}" dt="2020-10-26T20:12:34.375" v="723" actId="2696"/>
        <pc:sldMkLst>
          <pc:docMk/>
          <pc:sldMk cId="4011726253" sldId="259"/>
        </pc:sldMkLst>
        <pc:spChg chg="mod">
          <ac:chgData name="Kevin Khouri" userId="905b0cee-8ac9-4a7f-9580-63261093addf" providerId="ADAL" clId="{D084688B-6FE2-4BAD-924D-A68000AF5832}" dt="2020-10-25T23:07:12.715" v="49" actId="27636"/>
          <ac:spMkLst>
            <pc:docMk/>
            <pc:sldMk cId="4011726253" sldId="259"/>
            <ac:spMk id="2" creationId="{00000000-0000-0000-0000-000000000000}"/>
          </ac:spMkLst>
        </pc:spChg>
        <pc:spChg chg="mod">
          <ac:chgData name="Kevin Khouri" userId="905b0cee-8ac9-4a7f-9580-63261093addf" providerId="ADAL" clId="{D084688B-6FE2-4BAD-924D-A68000AF5832}" dt="2020-10-25T23:10:48.621" v="184" actId="27636"/>
          <ac:spMkLst>
            <pc:docMk/>
            <pc:sldMk cId="4011726253" sldId="259"/>
            <ac:spMk id="3" creationId="{00000000-0000-0000-0000-000000000000}"/>
          </ac:spMkLst>
        </pc:spChg>
      </pc:sldChg>
      <pc:sldChg chg="modSp mod">
        <pc:chgData name="Kevin Khouri" userId="905b0cee-8ac9-4a7f-9580-63261093addf" providerId="ADAL" clId="{D084688B-6FE2-4BAD-924D-A68000AF5832}" dt="2020-10-26T20:17:11.267" v="745" actId="20577"/>
        <pc:sldMkLst>
          <pc:docMk/>
          <pc:sldMk cId="2998874827" sldId="260"/>
        </pc:sldMkLst>
        <pc:spChg chg="mod">
          <ac:chgData name="Kevin Khouri" userId="905b0cee-8ac9-4a7f-9580-63261093addf" providerId="ADAL" clId="{D084688B-6FE2-4BAD-924D-A68000AF5832}" dt="2020-10-26T20:17:11.267" v="745" actId="20577"/>
          <ac:spMkLst>
            <pc:docMk/>
            <pc:sldMk cId="2998874827" sldId="260"/>
            <ac:spMk id="2" creationId="{00000000-0000-0000-0000-000000000000}"/>
          </ac:spMkLst>
        </pc:spChg>
      </pc:sldChg>
      <pc:sldChg chg="addSp delSp modSp mod">
        <pc:chgData name="Kevin Khouri" userId="905b0cee-8ac9-4a7f-9580-63261093addf" providerId="ADAL" clId="{D084688B-6FE2-4BAD-924D-A68000AF5832}" dt="2020-10-26T20:18:08.801" v="747"/>
        <pc:sldMkLst>
          <pc:docMk/>
          <pc:sldMk cId="1778403591" sldId="261"/>
        </pc:sldMkLst>
        <pc:spChg chg="mod">
          <ac:chgData name="Kevin Khouri" userId="905b0cee-8ac9-4a7f-9580-63261093addf" providerId="ADAL" clId="{D084688B-6FE2-4BAD-924D-A68000AF5832}" dt="2020-10-26T20:18:08.801" v="747"/>
          <ac:spMkLst>
            <pc:docMk/>
            <pc:sldMk cId="1778403591" sldId="261"/>
            <ac:spMk id="2" creationId="{00000000-0000-0000-0000-000000000000}"/>
          </ac:spMkLst>
        </pc:spChg>
        <pc:spChg chg="mod">
          <ac:chgData name="Kevin Khouri" userId="905b0cee-8ac9-4a7f-9580-63261093addf" providerId="ADAL" clId="{D084688B-6FE2-4BAD-924D-A68000AF5832}" dt="2020-10-26T20:18:08.801" v="747"/>
          <ac:spMkLst>
            <pc:docMk/>
            <pc:sldMk cId="1778403591" sldId="261"/>
            <ac:spMk id="3" creationId="{00000000-0000-0000-0000-000000000000}"/>
          </ac:spMkLst>
        </pc:spChg>
        <pc:spChg chg="mod">
          <ac:chgData name="Kevin Khouri" userId="905b0cee-8ac9-4a7f-9580-63261093addf" providerId="ADAL" clId="{D084688B-6FE2-4BAD-924D-A68000AF5832}" dt="2020-10-26T20:18:08.801" v="747"/>
          <ac:spMkLst>
            <pc:docMk/>
            <pc:sldMk cId="1778403591" sldId="261"/>
            <ac:spMk id="4" creationId="{00000000-0000-0000-0000-000000000000}"/>
          </ac:spMkLst>
        </pc:spChg>
        <pc:spChg chg="add del mod">
          <ac:chgData name="Kevin Khouri" userId="905b0cee-8ac9-4a7f-9580-63261093addf" providerId="ADAL" clId="{D084688B-6FE2-4BAD-924D-A68000AF5832}" dt="2020-10-26T20:18:08.801" v="747"/>
          <ac:spMkLst>
            <pc:docMk/>
            <pc:sldMk cId="1778403591" sldId="261"/>
            <ac:spMk id="5" creationId="{C28B1D5F-C204-4A09-8F60-14FCA6353953}"/>
          </ac:spMkLst>
        </pc:spChg>
        <pc:spChg chg="add del mod">
          <ac:chgData name="Kevin Khouri" userId="905b0cee-8ac9-4a7f-9580-63261093addf" providerId="ADAL" clId="{D084688B-6FE2-4BAD-924D-A68000AF5832}" dt="2020-10-26T20:18:08.801" v="747"/>
          <ac:spMkLst>
            <pc:docMk/>
            <pc:sldMk cId="1778403591" sldId="261"/>
            <ac:spMk id="6" creationId="{7012DD44-4126-4231-A4FA-F3E18B5F37C6}"/>
          </ac:spMkLst>
        </pc:spChg>
        <pc:spChg chg="add del mod">
          <ac:chgData name="Kevin Khouri" userId="905b0cee-8ac9-4a7f-9580-63261093addf" providerId="ADAL" clId="{D084688B-6FE2-4BAD-924D-A68000AF5832}" dt="2020-10-26T20:18:08.801" v="747"/>
          <ac:spMkLst>
            <pc:docMk/>
            <pc:sldMk cId="1778403591" sldId="261"/>
            <ac:spMk id="7" creationId="{6103B0AB-F328-4C93-ABAA-42305FEBDF8C}"/>
          </ac:spMkLst>
        </pc:spChg>
      </pc:sldChg>
      <pc:sldChg chg="modSp mod">
        <pc:chgData name="Kevin Khouri" userId="905b0cee-8ac9-4a7f-9580-63261093addf" providerId="ADAL" clId="{D084688B-6FE2-4BAD-924D-A68000AF5832}" dt="2020-10-26T10:23:22.387" v="722" actId="14100"/>
        <pc:sldMkLst>
          <pc:docMk/>
          <pc:sldMk cId="943978651" sldId="262"/>
        </pc:sldMkLst>
        <pc:spChg chg="mod">
          <ac:chgData name="Kevin Khouri" userId="905b0cee-8ac9-4a7f-9580-63261093addf" providerId="ADAL" clId="{D084688B-6FE2-4BAD-924D-A68000AF5832}" dt="2020-10-26T10:21:55.651" v="704" actId="20577"/>
          <ac:spMkLst>
            <pc:docMk/>
            <pc:sldMk cId="943978651" sldId="262"/>
            <ac:spMk id="2" creationId="{00000000-0000-0000-0000-000000000000}"/>
          </ac:spMkLst>
        </pc:spChg>
        <pc:spChg chg="mod">
          <ac:chgData name="Kevin Khouri" userId="905b0cee-8ac9-4a7f-9580-63261093addf" providerId="ADAL" clId="{D084688B-6FE2-4BAD-924D-A68000AF5832}" dt="2020-10-26T10:23:22.387" v="722" actId="14100"/>
          <ac:spMkLst>
            <pc:docMk/>
            <pc:sldMk cId="943978651" sldId="262"/>
            <ac:spMk id="3" creationId="{00000000-0000-0000-0000-000000000000}"/>
          </ac:spMkLst>
        </pc:spChg>
      </pc:sldChg>
      <pc:sldChg chg="modSp del mod">
        <pc:chgData name="Kevin Khouri" userId="905b0cee-8ac9-4a7f-9580-63261093addf" providerId="ADAL" clId="{D084688B-6FE2-4BAD-924D-A68000AF5832}" dt="2020-10-26T21:28:25.956" v="781" actId="2696"/>
        <pc:sldMkLst>
          <pc:docMk/>
          <pc:sldMk cId="2194892584" sldId="263"/>
        </pc:sldMkLst>
        <pc:spChg chg="mod">
          <ac:chgData name="Kevin Khouri" userId="905b0cee-8ac9-4a7f-9580-63261093addf" providerId="ADAL" clId="{D084688B-6FE2-4BAD-924D-A68000AF5832}" dt="2020-10-25T23:25:41.324" v="194" actId="20577"/>
          <ac:spMkLst>
            <pc:docMk/>
            <pc:sldMk cId="2194892584" sldId="263"/>
            <ac:spMk id="3" creationId="{00000000-0000-0000-0000-000000000000}"/>
          </ac:spMkLst>
        </pc:spChg>
      </pc:sldChg>
      <pc:sldChg chg="del">
        <pc:chgData name="Kevin Khouri" userId="905b0cee-8ac9-4a7f-9580-63261093addf" providerId="ADAL" clId="{D084688B-6FE2-4BAD-924D-A68000AF5832}" dt="2020-10-25T23:16:44.497" v="185" actId="2696"/>
        <pc:sldMkLst>
          <pc:docMk/>
          <pc:sldMk cId="1504479943" sldId="313"/>
        </pc:sldMkLst>
      </pc:sldChg>
      <pc:sldChg chg="del">
        <pc:chgData name="Kevin Khouri" userId="905b0cee-8ac9-4a7f-9580-63261093addf" providerId="ADAL" clId="{D084688B-6FE2-4BAD-924D-A68000AF5832}" dt="2020-10-26T21:28:33.330" v="782" actId="2696"/>
        <pc:sldMkLst>
          <pc:docMk/>
          <pc:sldMk cId="563350571" sldId="314"/>
        </pc:sldMkLst>
      </pc:sldChg>
      <pc:sldChg chg="modSp add mod">
        <pc:chgData name="Kevin Khouri" userId="905b0cee-8ac9-4a7f-9580-63261093addf" providerId="ADAL" clId="{D084688B-6FE2-4BAD-924D-A68000AF5832}" dt="2020-10-26T20:14:47.521" v="739" actId="20577"/>
        <pc:sldMkLst>
          <pc:docMk/>
          <pc:sldMk cId="3165611719" sldId="315"/>
        </pc:sldMkLst>
        <pc:spChg chg="mod">
          <ac:chgData name="Kevin Khouri" userId="905b0cee-8ac9-4a7f-9580-63261093addf" providerId="ADAL" clId="{D084688B-6FE2-4BAD-924D-A68000AF5832}" dt="2020-10-25T23:07:50.945" v="95" actId="20577"/>
          <ac:spMkLst>
            <pc:docMk/>
            <pc:sldMk cId="3165611719" sldId="315"/>
            <ac:spMk id="2" creationId="{00000000-0000-0000-0000-000000000000}"/>
          </ac:spMkLst>
        </pc:spChg>
        <pc:spChg chg="mod">
          <ac:chgData name="Kevin Khouri" userId="905b0cee-8ac9-4a7f-9580-63261093addf" providerId="ADAL" clId="{D084688B-6FE2-4BAD-924D-A68000AF5832}" dt="2020-10-26T20:14:47.521" v="739" actId="20577"/>
          <ac:spMkLst>
            <pc:docMk/>
            <pc:sldMk cId="3165611719" sldId="315"/>
            <ac:spMk id="3" creationId="{00000000-0000-0000-0000-000000000000}"/>
          </ac:spMkLst>
        </pc:spChg>
      </pc:sldChg>
      <pc:sldChg chg="add">
        <pc:chgData name="Kevin Khouri" userId="905b0cee-8ac9-4a7f-9580-63261093addf" providerId="ADAL" clId="{D084688B-6FE2-4BAD-924D-A68000AF5832}" dt="2020-10-26T00:59:04.950" v="195"/>
        <pc:sldMkLst>
          <pc:docMk/>
          <pc:sldMk cId="2000346839" sldId="316"/>
        </pc:sldMkLst>
      </pc:sldChg>
      <pc:sldChg chg="modSp add mod">
        <pc:chgData name="Kevin Khouri" userId="905b0cee-8ac9-4a7f-9580-63261093addf" providerId="ADAL" clId="{D084688B-6FE2-4BAD-924D-A68000AF5832}" dt="2020-10-26T01:35:42.440" v="381" actId="120"/>
        <pc:sldMkLst>
          <pc:docMk/>
          <pc:sldMk cId="570970524" sldId="317"/>
        </pc:sldMkLst>
        <pc:spChg chg="mod">
          <ac:chgData name="Kevin Khouri" userId="905b0cee-8ac9-4a7f-9580-63261093addf" providerId="ADAL" clId="{D084688B-6FE2-4BAD-924D-A68000AF5832}" dt="2020-10-26T01:11:41.366" v="303" actId="115"/>
          <ac:spMkLst>
            <pc:docMk/>
            <pc:sldMk cId="570970524" sldId="317"/>
            <ac:spMk id="2" creationId="{00000000-0000-0000-0000-000000000000}"/>
          </ac:spMkLst>
        </pc:spChg>
        <pc:spChg chg="mod">
          <ac:chgData name="Kevin Khouri" userId="905b0cee-8ac9-4a7f-9580-63261093addf" providerId="ADAL" clId="{D084688B-6FE2-4BAD-924D-A68000AF5832}" dt="2020-10-26T01:35:42.440" v="381" actId="120"/>
          <ac:spMkLst>
            <pc:docMk/>
            <pc:sldMk cId="570970524" sldId="317"/>
            <ac:spMk id="3" creationId="{00000000-0000-0000-0000-000000000000}"/>
          </ac:spMkLst>
        </pc:spChg>
      </pc:sldChg>
      <pc:sldChg chg="modSp add mod">
        <pc:chgData name="Kevin Khouri" userId="905b0cee-8ac9-4a7f-9580-63261093addf" providerId="ADAL" clId="{D084688B-6FE2-4BAD-924D-A68000AF5832}" dt="2020-10-26T01:38:41.897" v="418" actId="27636"/>
        <pc:sldMkLst>
          <pc:docMk/>
          <pc:sldMk cId="3215611007" sldId="318"/>
        </pc:sldMkLst>
        <pc:spChg chg="mod">
          <ac:chgData name="Kevin Khouri" userId="905b0cee-8ac9-4a7f-9580-63261093addf" providerId="ADAL" clId="{D084688B-6FE2-4BAD-924D-A68000AF5832}" dt="2020-10-26T01:34:34.639" v="374" actId="20577"/>
          <ac:spMkLst>
            <pc:docMk/>
            <pc:sldMk cId="3215611007" sldId="318"/>
            <ac:spMk id="2" creationId="{00000000-0000-0000-0000-000000000000}"/>
          </ac:spMkLst>
        </pc:spChg>
        <pc:spChg chg="mod">
          <ac:chgData name="Kevin Khouri" userId="905b0cee-8ac9-4a7f-9580-63261093addf" providerId="ADAL" clId="{D084688B-6FE2-4BAD-924D-A68000AF5832}" dt="2020-10-26T01:38:41.897" v="418" actId="27636"/>
          <ac:spMkLst>
            <pc:docMk/>
            <pc:sldMk cId="3215611007" sldId="318"/>
            <ac:spMk id="3" creationId="{00000000-0000-0000-0000-000000000000}"/>
          </ac:spMkLst>
        </pc:spChg>
      </pc:sldChg>
      <pc:sldChg chg="modSp add mod">
        <pc:chgData name="Kevin Khouri" userId="905b0cee-8ac9-4a7f-9580-63261093addf" providerId="ADAL" clId="{D084688B-6FE2-4BAD-924D-A68000AF5832}" dt="2020-10-26T01:42:55.773" v="491" actId="5793"/>
        <pc:sldMkLst>
          <pc:docMk/>
          <pc:sldMk cId="2010622772" sldId="319"/>
        </pc:sldMkLst>
        <pc:spChg chg="mod">
          <ac:chgData name="Kevin Khouri" userId="905b0cee-8ac9-4a7f-9580-63261093addf" providerId="ADAL" clId="{D084688B-6FE2-4BAD-924D-A68000AF5832}" dt="2020-10-26T01:39:03.489" v="421" actId="20577"/>
          <ac:spMkLst>
            <pc:docMk/>
            <pc:sldMk cId="2010622772" sldId="319"/>
            <ac:spMk id="2" creationId="{00000000-0000-0000-0000-000000000000}"/>
          </ac:spMkLst>
        </pc:spChg>
        <pc:spChg chg="mod">
          <ac:chgData name="Kevin Khouri" userId="905b0cee-8ac9-4a7f-9580-63261093addf" providerId="ADAL" clId="{D084688B-6FE2-4BAD-924D-A68000AF5832}" dt="2020-10-26T01:42:55.773" v="491" actId="5793"/>
          <ac:spMkLst>
            <pc:docMk/>
            <pc:sldMk cId="2010622772" sldId="319"/>
            <ac:spMk id="3" creationId="{00000000-0000-0000-0000-000000000000}"/>
          </ac:spMkLst>
        </pc:spChg>
      </pc:sldChg>
      <pc:sldChg chg="modSp add mod">
        <pc:chgData name="Kevin Khouri" userId="905b0cee-8ac9-4a7f-9580-63261093addf" providerId="ADAL" clId="{D084688B-6FE2-4BAD-924D-A68000AF5832}" dt="2020-10-26T10:18:04.408" v="674" actId="27636"/>
        <pc:sldMkLst>
          <pc:docMk/>
          <pc:sldMk cId="2292275307" sldId="320"/>
        </pc:sldMkLst>
        <pc:spChg chg="mod">
          <ac:chgData name="Kevin Khouri" userId="905b0cee-8ac9-4a7f-9580-63261093addf" providerId="ADAL" clId="{D084688B-6FE2-4BAD-924D-A68000AF5832}" dt="2020-10-26T09:42:01.869" v="528" actId="20577"/>
          <ac:spMkLst>
            <pc:docMk/>
            <pc:sldMk cId="2292275307" sldId="320"/>
            <ac:spMk id="2" creationId="{00000000-0000-0000-0000-000000000000}"/>
          </ac:spMkLst>
        </pc:spChg>
        <pc:spChg chg="mod">
          <ac:chgData name="Kevin Khouri" userId="905b0cee-8ac9-4a7f-9580-63261093addf" providerId="ADAL" clId="{D084688B-6FE2-4BAD-924D-A68000AF5832}" dt="2020-10-26T10:18:04.408" v="674" actId="27636"/>
          <ac:spMkLst>
            <pc:docMk/>
            <pc:sldMk cId="2292275307" sldId="320"/>
            <ac:spMk id="3" creationId="{00000000-0000-0000-0000-000000000000}"/>
          </ac:spMkLst>
        </pc:spChg>
      </pc:sldChg>
      <pc:sldChg chg="modSp add mod">
        <pc:chgData name="Kevin Khouri" userId="905b0cee-8ac9-4a7f-9580-63261093addf" providerId="ADAL" clId="{D084688B-6FE2-4BAD-924D-A68000AF5832}" dt="2020-10-26T22:34:54.571" v="885" actId="20577"/>
        <pc:sldMkLst>
          <pc:docMk/>
          <pc:sldMk cId="1663444335" sldId="321"/>
        </pc:sldMkLst>
        <pc:spChg chg="mod">
          <ac:chgData name="Kevin Khouri" userId="905b0cee-8ac9-4a7f-9580-63261093addf" providerId="ADAL" clId="{D084688B-6FE2-4BAD-924D-A68000AF5832}" dt="2020-10-26T20:35:52.989" v="780" actId="20577"/>
          <ac:spMkLst>
            <pc:docMk/>
            <pc:sldMk cId="1663444335" sldId="321"/>
            <ac:spMk id="2" creationId="{00000000-0000-0000-0000-000000000000}"/>
          </ac:spMkLst>
        </pc:spChg>
        <pc:spChg chg="mod">
          <ac:chgData name="Kevin Khouri" userId="905b0cee-8ac9-4a7f-9580-63261093addf" providerId="ADAL" clId="{D084688B-6FE2-4BAD-924D-A68000AF5832}" dt="2020-10-26T22:34:54.571" v="885" actId="20577"/>
          <ac:spMkLst>
            <pc:docMk/>
            <pc:sldMk cId="1663444335" sldId="32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D8CDBE4E-E4B4-5745-97E1-AB17BAA9054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69988"/>
            <a:ext cx="5619750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385B56B9-487F-D746-82F7-C47BF21AE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17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Provide an overview of the 2020 Coordinate Public Transit – </a:t>
            </a:r>
            <a:r>
              <a:rPr lang="en-US" dirty="0" err="1"/>
              <a:t>Juman</a:t>
            </a:r>
            <a:r>
              <a:rPr lang="en-US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5B56B9-487F-D746-82F7-C47BF21AEF1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50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5B56B9-487F-D746-82F7-C47BF21AEF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52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5B56B9-487F-D746-82F7-C47BF21AEF1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65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42000">
              <a:schemeClr val="bg1"/>
            </a:gs>
            <a:gs pos="100000">
              <a:schemeClr val="bg2">
                <a:lumMod val="90000"/>
              </a:schemeClr>
            </a:gs>
          </a:gsLst>
          <a:lin ang="6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rot="10800000"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D397E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24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2726" y="6311816"/>
            <a:ext cx="8999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FDE06D-C18A-DA43-BF5F-B09D881A7F7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Corporate Logo (Reverse)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211" y="507999"/>
            <a:ext cx="464701" cy="573332"/>
          </a:xfrm>
          <a:prstGeom prst="rect">
            <a:avLst/>
          </a:prstGeom>
        </p:spPr>
      </p:pic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AED8660-2936-5D49-B630-FF8FE0AEA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9780" y="2204880"/>
            <a:ext cx="5059680" cy="2682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4667" baseline="0"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AE7478C-456F-F14F-AE88-7D884DD399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57033" y="6388760"/>
            <a:ext cx="8256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Orange County Transportation Authority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F9EA4CD-B95D-CB47-8DF4-3D6BFEBA33A4}"/>
              </a:ext>
            </a:extLst>
          </p:cNvPr>
          <p:cNvSpPr/>
          <p:nvPr userDrawn="1"/>
        </p:nvSpPr>
        <p:spPr>
          <a:xfrm>
            <a:off x="-6040594" y="-1045062"/>
            <a:ext cx="9181963" cy="9181963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169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475381" y="1441451"/>
            <a:ext cx="9624483" cy="4512733"/>
          </a:xfrm>
          <a:prstGeom prst="rect">
            <a:avLst/>
          </a:prstGeom>
        </p:spPr>
        <p:txBody>
          <a:bodyPr vert="horz"/>
          <a:lstStyle>
            <a:lvl1pPr>
              <a:defRPr sz="3733">
                <a:solidFill>
                  <a:srgbClr val="7F7F7F"/>
                </a:solidFill>
              </a:defRPr>
            </a:lvl1pPr>
            <a:lvl2pPr>
              <a:defRPr sz="2667">
                <a:solidFill>
                  <a:srgbClr val="7F7F7F"/>
                </a:solidFill>
              </a:defRPr>
            </a:lvl2pPr>
            <a:lvl3pPr>
              <a:defRPr sz="2667">
                <a:solidFill>
                  <a:srgbClr val="7F7F7F"/>
                </a:solidFill>
              </a:defRPr>
            </a:lvl3pPr>
            <a:lvl4pPr>
              <a:defRPr sz="2667">
                <a:solidFill>
                  <a:srgbClr val="7F7F7F"/>
                </a:solidFill>
              </a:defRPr>
            </a:lvl4pPr>
            <a:lvl5pPr>
              <a:defRPr sz="2667"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 descr="Corporate Logo (Reverse)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2727" y="138714"/>
            <a:ext cx="549491" cy="677943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2726" y="6311816"/>
            <a:ext cx="8999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FDE06D-C18A-DA43-BF5F-B09D881A7F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503" y="6388760"/>
            <a:ext cx="8256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Orange County Transportation Authority</a:t>
            </a:r>
          </a:p>
        </p:txBody>
      </p:sp>
    </p:spTree>
    <p:extLst>
      <p:ext uri="{BB962C8B-B14F-4D97-AF65-F5344CB8AC3E}">
        <p14:creationId xmlns:p14="http://schemas.microsoft.com/office/powerpoint/2010/main" val="3659027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467287" y="1441451"/>
            <a:ext cx="9624483" cy="4512733"/>
          </a:xfrm>
          <a:prstGeom prst="rect">
            <a:avLst/>
          </a:prstGeom>
        </p:spPr>
        <p:txBody>
          <a:bodyPr vert="horz"/>
          <a:lstStyle>
            <a:lvl1pPr>
              <a:defRPr sz="3733">
                <a:solidFill>
                  <a:srgbClr val="7F7F7F"/>
                </a:solidFill>
              </a:defRPr>
            </a:lvl1pPr>
            <a:lvl2pPr>
              <a:defRPr sz="2667">
                <a:solidFill>
                  <a:srgbClr val="7F7F7F"/>
                </a:solidFill>
              </a:defRPr>
            </a:lvl2pPr>
            <a:lvl3pPr>
              <a:defRPr sz="2667">
                <a:solidFill>
                  <a:srgbClr val="7F7F7F"/>
                </a:solidFill>
              </a:defRPr>
            </a:lvl3pPr>
            <a:lvl4pPr>
              <a:defRPr sz="2667">
                <a:solidFill>
                  <a:srgbClr val="7F7F7F"/>
                </a:solidFill>
              </a:defRPr>
            </a:lvl4pPr>
            <a:lvl5pPr>
              <a:defRPr sz="2667"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2726" y="6311816"/>
            <a:ext cx="8999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FDE06D-C18A-DA43-BF5F-B09D881A7F7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OC bus logo (rev)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464" y="172725"/>
            <a:ext cx="1498248" cy="592328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503" y="6388760"/>
            <a:ext cx="8256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Orange County Transportation Authority</a:t>
            </a:r>
          </a:p>
        </p:txBody>
      </p:sp>
    </p:spTree>
    <p:extLst>
      <p:ext uri="{BB962C8B-B14F-4D97-AF65-F5344CB8AC3E}">
        <p14:creationId xmlns:p14="http://schemas.microsoft.com/office/powerpoint/2010/main" val="448031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47651" y="1577449"/>
            <a:ext cx="3741040" cy="3996448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696715" y="1577449"/>
            <a:ext cx="6675573" cy="4320512"/>
          </a:xfrm>
          <a:prstGeom prst="rect">
            <a:avLst/>
          </a:prstGeom>
        </p:spPr>
        <p:txBody>
          <a:bodyPr vert="horz"/>
          <a:lstStyle>
            <a:lvl1pPr>
              <a:defRPr sz="3733">
                <a:solidFill>
                  <a:srgbClr val="7F7F7F"/>
                </a:solidFill>
              </a:defRPr>
            </a:lvl1pPr>
            <a:lvl2pPr>
              <a:defRPr sz="2667">
                <a:solidFill>
                  <a:srgbClr val="7F7F7F"/>
                </a:solidFill>
              </a:defRPr>
            </a:lvl2pPr>
            <a:lvl3pPr>
              <a:defRPr sz="2667">
                <a:solidFill>
                  <a:srgbClr val="7F7F7F"/>
                </a:solidFill>
              </a:defRPr>
            </a:lvl3pPr>
            <a:lvl4pPr>
              <a:defRPr sz="2667">
                <a:solidFill>
                  <a:srgbClr val="7F7F7F"/>
                </a:solidFill>
              </a:defRPr>
            </a:lvl4pPr>
            <a:lvl5pPr>
              <a:defRPr sz="2667"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2726" y="6311816"/>
            <a:ext cx="8999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FDE06D-C18A-DA43-BF5F-B09D881A7F7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 descr="OC bus logo (rev)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464" y="172725"/>
            <a:ext cx="1498248" cy="592328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503" y="6388760"/>
            <a:ext cx="8256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Orange County Transportation Authority</a:t>
            </a:r>
          </a:p>
        </p:txBody>
      </p:sp>
    </p:spTree>
    <p:extLst>
      <p:ext uri="{BB962C8B-B14F-4D97-AF65-F5344CB8AC3E}">
        <p14:creationId xmlns:p14="http://schemas.microsoft.com/office/powerpoint/2010/main" val="2759158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47651" y="1577449"/>
            <a:ext cx="3741040" cy="3996448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696715" y="1577449"/>
            <a:ext cx="6675573" cy="4320512"/>
          </a:xfrm>
          <a:prstGeom prst="rect">
            <a:avLst/>
          </a:prstGeom>
        </p:spPr>
        <p:txBody>
          <a:bodyPr vert="horz"/>
          <a:lstStyle>
            <a:lvl1pPr>
              <a:defRPr sz="3733">
                <a:solidFill>
                  <a:srgbClr val="7F7F7F"/>
                </a:solidFill>
              </a:defRPr>
            </a:lvl1pPr>
            <a:lvl2pPr>
              <a:defRPr sz="2667">
                <a:solidFill>
                  <a:srgbClr val="7F7F7F"/>
                </a:solidFill>
              </a:defRPr>
            </a:lvl2pPr>
            <a:lvl3pPr>
              <a:defRPr sz="2667">
                <a:solidFill>
                  <a:srgbClr val="7F7F7F"/>
                </a:solidFill>
              </a:defRPr>
            </a:lvl3pPr>
            <a:lvl4pPr>
              <a:defRPr sz="2667">
                <a:solidFill>
                  <a:srgbClr val="7F7F7F"/>
                </a:solidFill>
              </a:defRPr>
            </a:lvl4pPr>
            <a:lvl5pPr>
              <a:defRPr sz="2667">
                <a:solidFill>
                  <a:srgbClr val="7F7F7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2726" y="6311816"/>
            <a:ext cx="8999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FDE06D-C18A-DA43-BF5F-B09D881A7F7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OC Flex rev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2432" y="163661"/>
            <a:ext cx="1682333" cy="602789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503" y="6388760"/>
            <a:ext cx="8256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Orange County Transportation Authority</a:t>
            </a:r>
          </a:p>
        </p:txBody>
      </p:sp>
    </p:spTree>
    <p:extLst>
      <p:ext uri="{BB962C8B-B14F-4D97-AF65-F5344CB8AC3E}">
        <p14:creationId xmlns:p14="http://schemas.microsoft.com/office/powerpoint/2010/main" val="45794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Orange County Transportation Authority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4B3E2-AB01-4821-83D2-5BD161053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1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OCTA Header-4-05.png"/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055"/>
          <a:stretch/>
        </p:blipFill>
        <p:spPr>
          <a:xfrm>
            <a:off x="0" y="6311817"/>
            <a:ext cx="12192000" cy="5447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4817" y="267005"/>
            <a:ext cx="6611916" cy="7159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5" name="Picture 14" descr="Corporate Logo (Reverse)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706" y="2512482"/>
            <a:ext cx="1099597" cy="1356645"/>
          </a:xfrm>
          <a:prstGeom prst="rect">
            <a:avLst/>
          </a:prstGeom>
        </p:spPr>
      </p:pic>
      <p:pic>
        <p:nvPicPr>
          <p:cNvPr id="25" name="Picture 24" descr="stripes-2-04.png"/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23" t="45245" r="45240" b="45068"/>
          <a:stretch/>
        </p:blipFill>
        <p:spPr>
          <a:xfrm>
            <a:off x="68186" y="-64483"/>
            <a:ext cx="1150533" cy="664332"/>
          </a:xfrm>
          <a:prstGeom prst="rect">
            <a:avLst/>
          </a:prstGeom>
        </p:spPr>
      </p:pic>
      <p:pic>
        <p:nvPicPr>
          <p:cNvPr id="26" name="Picture 25" descr="stripes-2-04.png"/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323" t="45245" r="45240" b="45068"/>
          <a:stretch/>
        </p:blipFill>
        <p:spPr>
          <a:xfrm>
            <a:off x="10140828" y="6263207"/>
            <a:ext cx="1150533" cy="664332"/>
          </a:xfrm>
          <a:prstGeom prst="rect">
            <a:avLst/>
          </a:prstGeom>
        </p:spPr>
      </p:pic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97439" y="6311816"/>
            <a:ext cx="994563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6DFDE06D-C18A-DA43-BF5F-B09D881A7F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95503" y="6388760"/>
            <a:ext cx="8256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Orange County Transportation Authority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1218720" y="988083"/>
            <a:ext cx="10973281" cy="60959"/>
          </a:xfrm>
          <a:prstGeom prst="rect">
            <a:avLst/>
          </a:prstGeom>
          <a:gradFill>
            <a:gsLst>
              <a:gs pos="0">
                <a:srgbClr val="E46818">
                  <a:alpha val="85000"/>
                </a:srgbClr>
              </a:gs>
              <a:gs pos="83000">
                <a:schemeClr val="bg1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92146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4" r:id="rId6"/>
  </p:sldLayoutIdLst>
  <p:hf hdr="0" ftr="0" dt="0"/>
  <p:txStyles>
    <p:titleStyle>
      <a:lvl1pPr algn="l" defTabSz="609585" rtl="0" eaLnBrk="1" latinLnBrk="0" hangingPunct="1">
        <a:spcBef>
          <a:spcPct val="0"/>
        </a:spcBef>
        <a:buNone/>
        <a:defRPr sz="3200" b="1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2192000" y="6273992"/>
            <a:ext cx="899988" cy="365125"/>
          </a:xfrm>
        </p:spPr>
        <p:txBody>
          <a:bodyPr/>
          <a:lstStyle/>
          <a:p>
            <a:pPr defTabSz="609585"/>
            <a:endParaRPr lang="en-US" sz="2400">
              <a:latin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2F72E99-7FA9-DA42-BCC2-0D1DE4E85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6343" y="1438508"/>
            <a:ext cx="8746975" cy="2152186"/>
          </a:xfrm>
        </p:spPr>
        <p:txBody>
          <a:bodyPr anchor="ctr"/>
          <a:lstStyle/>
          <a:p>
            <a:r>
              <a:rPr lang="en-US" sz="4000" i="0" dirty="0">
                <a:solidFill>
                  <a:schemeClr val="bg1"/>
                </a:solidFill>
                <a:effectLst/>
                <a:latin typeface="+mj-lt"/>
              </a:rPr>
              <a:t>2020 Coordinated Public Transit - Human Services Transportation Plan for Orange County</a:t>
            </a:r>
            <a:endParaRPr lang="en-US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068AFC9-4363-4E9D-BA46-7F02ECF8F333}"/>
              </a:ext>
            </a:extLst>
          </p:cNvPr>
          <p:cNvSpPr txBox="1">
            <a:spLocks/>
          </p:cNvSpPr>
          <p:nvPr/>
        </p:nvSpPr>
        <p:spPr>
          <a:xfrm>
            <a:off x="3526971" y="3590694"/>
            <a:ext cx="8356511" cy="2865861"/>
          </a:xfrm>
        </p:spPr>
        <p:txBody>
          <a:bodyPr>
            <a:normAutofit/>
          </a:bodyPr>
          <a:lstStyle>
            <a:lvl1pPr marL="457189" indent="-457189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42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575" indent="-380990" algn="l" defTabSz="609585" rtl="0" eaLnBrk="1" latinLnBrk="0" hangingPunct="1">
              <a:spcBef>
                <a:spcPct val="20000"/>
              </a:spcBef>
              <a:buFont typeface="Arial"/>
              <a:buChar char="–"/>
              <a:defRPr sz="37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609585" rtl="0" eaLnBrk="1" latinLnBrk="0" hangingPunct="1">
              <a:spcBef>
                <a:spcPct val="20000"/>
              </a:spcBef>
              <a:buFont typeface="Arial"/>
              <a:buChar char="–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609585" rtl="0" eaLnBrk="1" latinLnBrk="0" hangingPunct="1">
              <a:spcBef>
                <a:spcPct val="20000"/>
              </a:spcBef>
              <a:buFont typeface="Arial"/>
              <a:buChar char="»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000" b="1" dirty="0">
              <a:solidFill>
                <a:schemeClr val="bg1"/>
              </a:solidFill>
            </a:endParaRP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895C5B67-325B-4C00-8EC9-76F567A78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205" y="10094903"/>
            <a:ext cx="3037418" cy="202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95E49968-F5A3-4BFC-BC47-D63E9EB7DD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180" y="7639736"/>
            <a:ext cx="2475571" cy="3465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1398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PRIORITIES-STRATEGIES</a:t>
            </a: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1182255" y="1149927"/>
            <a:ext cx="10252363" cy="4804257"/>
          </a:xfrm>
        </p:spPr>
        <p:txBody>
          <a:bodyPr vert="horz" lIns="91440" tIns="45720" rIns="91440" bIns="45720" anchor="t"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Strategies proposed are designed to: </a:t>
            </a:r>
          </a:p>
          <a:p>
            <a:pPr marL="456565" lvl="0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700" dirty="0">
                <a:solidFill>
                  <a:schemeClr val="tx1"/>
                </a:solidFill>
              </a:rPr>
              <a:t>Address identified gaps and barriers;</a:t>
            </a:r>
            <a:endParaRPr lang="en-US" sz="3700" dirty="0">
              <a:solidFill>
                <a:schemeClr val="tx1"/>
              </a:solidFill>
              <a:cs typeface="Calibri"/>
            </a:endParaRPr>
          </a:p>
          <a:p>
            <a:pPr marL="456565" lvl="0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Impact the highest number of members of the target populations;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pPr marL="456565" lvl="0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Make use of new technology in delivery of services as possible; and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pPr marL="456565" lvl="0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Strong potential to be funded and implemented over the life of the Plan (four years).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06D-C18A-DA43-BF5F-B09D881A7F7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46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1182255" y="1149927"/>
            <a:ext cx="10252363" cy="4804257"/>
          </a:xfrm>
        </p:spPr>
        <p:txBody>
          <a:bodyPr vert="horz" lIns="91440" tIns="45720" rIns="91440" bIns="45720" anchor="t">
            <a:normAutofit/>
          </a:bodyPr>
          <a:lstStyle/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cs typeface="Calibri"/>
              </a:rPr>
              <a:t>Maintain consistent community-focused interaction and involvement.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cs typeface="Calibri"/>
              </a:rPr>
              <a:t>Plan and participate with agency/organization partners.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cs typeface="Calibri"/>
              </a:rPr>
              <a:t>Evaluate each project/program as an important part of a collective whole.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06D-C18A-DA43-BF5F-B09D881A7F7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75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 steps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1182255" y="1149927"/>
            <a:ext cx="10252363" cy="4804257"/>
          </a:xfrm>
        </p:spPr>
        <p:txBody>
          <a:bodyPr vert="horz" lIns="91440" tIns="45720" rIns="91440" bIns="45720" anchor="t">
            <a:normAutofit/>
          </a:bodyPr>
          <a:lstStyle/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cs typeface="Calibri"/>
              </a:rPr>
              <a:t>Present Goals &amp; Objectives to the Transit Committee (11/12/20)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cs typeface="Calibri"/>
              </a:rPr>
              <a:t>Finalize Report Based on Feedback​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cs typeface="Calibri"/>
              </a:rPr>
              <a:t>Return to Board of Directors with Guidelines for “Enhanced Mobility for Seniors and Disabled” Grant Program (11/23/20)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06D-C18A-DA43-BF5F-B09D881A7F7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444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1467287" y="1441452"/>
            <a:ext cx="9624483" cy="326196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4000" dirty="0">
                <a:solidFill>
                  <a:schemeClr val="tx1"/>
                </a:solidFill>
              </a:rPr>
              <a:t>Thank you!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06D-C18A-DA43-BF5F-B09D881A7F7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78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817" y="267005"/>
            <a:ext cx="10457532" cy="715956"/>
          </a:xfrm>
        </p:spPr>
        <p:txBody>
          <a:bodyPr>
            <a:normAutofit/>
          </a:bodyPr>
          <a:lstStyle/>
          <a:p>
            <a:r>
              <a:rPr 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OCTA COORDINATED PLAN?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511" y="1371602"/>
            <a:ext cx="11197294" cy="367234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600" u="sng" dirty="0">
                <a:ea typeface="Times New Roman"/>
              </a:rPr>
              <a:t>Must be updated every four years. Four required elements</a:t>
            </a:r>
            <a:r>
              <a:rPr lang="en-US" sz="2600" dirty="0">
                <a:ea typeface="Times New Roman"/>
              </a:rPr>
              <a:t>: 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600" dirty="0">
                <a:ea typeface="Times New Roman"/>
              </a:rPr>
              <a:t>Assessment of available transportation services (public, private, and nonprofit);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600" dirty="0">
                <a:ea typeface="Times New Roman"/>
              </a:rPr>
              <a:t>Assessment of transportation needs for target individuals;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600" dirty="0">
                <a:ea typeface="Times New Roman"/>
              </a:rPr>
              <a:t>Identifies strategies, and/or projects to address the identified gaps between current services and needs, as well as opportunities to achieve efficiencies in service delivery; and</a:t>
            </a:r>
          </a:p>
          <a:p>
            <a:pPr marL="457200" indent="-457200"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600" dirty="0">
                <a:ea typeface="Times New Roman"/>
              </a:rPr>
              <a:t>Priorities for implementation based on resources, time, and feasibility.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4B3E2-AB01-4821-83D2-5BD1610538E1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D0F4D7-75CA-4A62-8A91-AD1093D5E9AF}"/>
              </a:ext>
            </a:extLst>
          </p:cNvPr>
          <p:cNvSpPr txBox="1"/>
          <p:nvPr/>
        </p:nvSpPr>
        <p:spPr>
          <a:xfrm>
            <a:off x="698090" y="5702710"/>
            <a:ext cx="52799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OCTA – Orange County Transportation Authority</a:t>
            </a:r>
          </a:p>
        </p:txBody>
      </p:sp>
    </p:spTree>
    <p:extLst>
      <p:ext uri="{BB962C8B-B14F-4D97-AF65-F5344CB8AC3E}">
        <p14:creationId xmlns:p14="http://schemas.microsoft.com/office/powerpoint/2010/main" val="4291064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816" y="267005"/>
            <a:ext cx="7727211" cy="715956"/>
          </a:xfrm>
        </p:spPr>
        <p:txBody>
          <a:bodyPr>
            <a:normAutofit/>
          </a:bodyPr>
          <a:lstStyle/>
          <a:p>
            <a:r>
              <a:rPr 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OCTA COORDINATED PLAN OBJECTIVES</a:t>
            </a: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639" y="1219201"/>
            <a:ext cx="11670890" cy="509847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400" dirty="0">
                <a:cs typeface="Arial" panose="020B0604020202020204" pitchFamily="34" charset="0"/>
              </a:rPr>
              <a:t>Ensure plan consistency with the transportation coordination requirements of federal law;</a:t>
            </a:r>
          </a:p>
          <a:p>
            <a:pPr lvl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400" dirty="0">
                <a:cs typeface="Arial" panose="020B0604020202020204" pitchFamily="34" charset="0"/>
              </a:rPr>
              <a:t>Guide prioritization of Federal Transit Administration Section 5310 funding within Orange County over the next four years;</a:t>
            </a:r>
          </a:p>
          <a:p>
            <a:pPr lvl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400" dirty="0">
                <a:cs typeface="Arial" panose="020B0604020202020204" pitchFamily="34" charset="0"/>
              </a:rPr>
              <a:t>Facilitate stakeholder participation in the transportation coordination discussion and planning process;</a:t>
            </a:r>
          </a:p>
          <a:p>
            <a:pPr lvl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400" dirty="0">
                <a:cs typeface="Arial" panose="020B0604020202020204" pitchFamily="34" charset="0"/>
              </a:rPr>
              <a:t>Update the inventory and directory for public transit – human services transportation; and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400" dirty="0">
                <a:cs typeface="Arial" panose="020B0604020202020204" pitchFamily="34" charset="0"/>
              </a:rPr>
              <a:t>Devise a program to coordinate and implement public transit – human services transportation.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4B3E2-AB01-4821-83D2-5BD1610538E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225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4816" y="267005"/>
            <a:ext cx="7594721" cy="715956"/>
          </a:xfrm>
        </p:spPr>
        <p:txBody>
          <a:bodyPr>
            <a:norm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outreach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1193181" y="1441452"/>
            <a:ext cx="10114156" cy="3769646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Meet with project team and SNAC</a:t>
            </a:r>
          </a:p>
          <a:p>
            <a:r>
              <a:rPr lang="en-US" sz="4000" dirty="0">
                <a:solidFill>
                  <a:schemeClr val="tx1"/>
                </a:solidFill>
              </a:rPr>
              <a:t>Stakeholder survey </a:t>
            </a:r>
          </a:p>
          <a:p>
            <a:r>
              <a:rPr lang="en-US" sz="4000" dirty="0">
                <a:solidFill>
                  <a:schemeClr val="tx1"/>
                </a:solidFill>
              </a:rPr>
              <a:t>Interviews with cities, human service agencies/organizations</a:t>
            </a:r>
          </a:p>
          <a:p>
            <a:r>
              <a:rPr lang="en-US" sz="4000" dirty="0">
                <a:solidFill>
                  <a:schemeClr val="tx1"/>
                </a:solidFill>
              </a:rPr>
              <a:t>Video conference meeting</a:t>
            </a:r>
          </a:p>
          <a:p>
            <a:endParaRPr lang="en-US" sz="4000" dirty="0">
              <a:solidFill>
                <a:schemeClr val="tx1"/>
              </a:solidFill>
            </a:endParaRPr>
          </a:p>
          <a:p>
            <a:endParaRPr lang="en-US" sz="4000" dirty="0">
              <a:solidFill>
                <a:schemeClr val="tx1"/>
              </a:solidFill>
            </a:endParaRPr>
          </a:p>
          <a:p>
            <a:endParaRPr lang="en-US" sz="40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lvl="1"/>
            <a:endParaRPr lang="en-US" sz="2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06D-C18A-DA43-BF5F-B09D881A7F7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967FA0-EF52-4823-AD92-0DD1F0DBF4C1}"/>
              </a:ext>
            </a:extLst>
          </p:cNvPr>
          <p:cNvSpPr txBox="1"/>
          <p:nvPr/>
        </p:nvSpPr>
        <p:spPr>
          <a:xfrm>
            <a:off x="1337187" y="5663381"/>
            <a:ext cx="71873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SNAC - </a:t>
            </a:r>
            <a:r>
              <a:rPr lang="en-US" sz="1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Special Needs Advisory Committee</a:t>
            </a:r>
            <a:endParaRPr 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611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GOALS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/>
        <p:txBody>
          <a:bodyPr vert="horz" lIns="91440" tIns="45720" rIns="91440" bIns="45720" anchor="t">
            <a:normAutofit fontScale="77500" lnSpcReduction="20000"/>
          </a:bodyPr>
          <a:lstStyle/>
          <a:p>
            <a:pPr marL="742950" indent="-74295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3700" dirty="0">
                <a:solidFill>
                  <a:schemeClr val="tx1"/>
                </a:solidFill>
              </a:rPr>
              <a:t>Restore and enhance the specialized public transportation network to meet the needs of the target populations in a post-coronavirus environment.</a:t>
            </a:r>
          </a:p>
          <a:p>
            <a:pPr marL="742950" indent="-74295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3700" dirty="0">
                <a:solidFill>
                  <a:schemeClr val="tx1"/>
                </a:solidFill>
              </a:rPr>
              <a:t>Rebuild specialized services for target populations. </a:t>
            </a:r>
          </a:p>
          <a:p>
            <a:pPr marL="742950" indent="-74295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3700" dirty="0">
                <a:solidFill>
                  <a:schemeClr val="tx1"/>
                </a:solidFill>
              </a:rPr>
              <a:t>Leverage transportation information to enhance </a:t>
            </a:r>
            <a:br>
              <a:rPr lang="en-US" sz="3700" dirty="0">
                <a:solidFill>
                  <a:schemeClr val="tx1"/>
                </a:solidFill>
              </a:rPr>
            </a:br>
            <a:r>
              <a:rPr lang="en-US" sz="3700" dirty="0">
                <a:solidFill>
                  <a:schemeClr val="tx1"/>
                </a:solidFill>
              </a:rPr>
              <a:t>mobility - measure outcomes.</a:t>
            </a:r>
          </a:p>
          <a:p>
            <a:pPr marL="742950" indent="-742950">
              <a:lnSpc>
                <a:spcPct val="120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3700" dirty="0">
                <a:solidFill>
                  <a:schemeClr val="tx1"/>
                </a:solidFill>
              </a:rPr>
              <a:t>Improve and expand external and internal mobility infrastructure.</a:t>
            </a:r>
            <a:endParaRPr lang="en-US" sz="37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06D-C18A-DA43-BF5F-B09D881A7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74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 #1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1182255" y="1149927"/>
            <a:ext cx="10252363" cy="4804257"/>
          </a:xfrm>
        </p:spPr>
        <p:txBody>
          <a:bodyPr vert="horz" lIns="91440" tIns="45720" rIns="91440" bIns="45720" anchor="t">
            <a:normAutofit fontScale="6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chemeClr val="tx1"/>
                </a:solidFill>
              </a:rPr>
              <a:t>Restore and Enhance the Specialized Public Transportation Network to Meet the Needs of the Target Populations in a Post-COVID-19 Environment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Strategies: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1.1: Continue to support the capital costs, operations, and maintenance of OC ACCESS.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1.2: Transit integration with flexible transportation options to meet first/last mile needs.</a:t>
            </a:r>
          </a:p>
          <a:p>
            <a:pPr marL="456565" lvl="0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1.3: Reliable on-demand taxicab services for disabled persons: Strong potential to be funded and implemented over the life of the Plan (four years).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1.4: Improve safety and access to services for target populations through technology.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06D-C18A-DA43-BF5F-B09D881A7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03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 #2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1182255" y="1149927"/>
            <a:ext cx="10252363" cy="4804257"/>
          </a:xfrm>
        </p:spPr>
        <p:txBody>
          <a:bodyPr vert="horz" lIns="91440" tIns="45720" rIns="91440" bIns="45720" anchor="t">
            <a:normAutofit fontScale="700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chemeClr val="tx1"/>
                </a:solidFill>
              </a:rPr>
              <a:t>Re-build Specialized Services for Target Populations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Strategies: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2.1 Continue to fund maintenance and purchase of vehicles for specialized transportation providers.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2.2: Continue to support transportation services for low-income transit-dependent populations.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cs typeface="Calibri"/>
              </a:rPr>
              <a:t>2.3: Prioritize services in areas that are underserved or have gaps in services.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cs typeface="Calibri"/>
              </a:rPr>
              <a:t>2.4: Promote coordination between agencies and organizations that provide special needs transportation. 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06D-C18A-DA43-BF5F-B09D881A7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70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 #3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1182255" y="1149927"/>
            <a:ext cx="10252363" cy="4804257"/>
          </a:xfrm>
        </p:spPr>
        <p:txBody>
          <a:bodyPr vert="horz" lIns="91440" tIns="45720" rIns="91440" bIns="45720" anchor="t"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chemeClr val="tx1"/>
                </a:solidFill>
              </a:rPr>
              <a:t>Leverage Transportation Information to Enhance Mobility - Measure Outcomes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Strategies: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3.1: continue progress towards the use of technology by target populations to access travel information, schedule rides and travel training.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3.2: Support participation in 211 Community Information Exchange (CIE).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  <a:cs typeface="Calibri"/>
              </a:rPr>
              <a:t>3.3 Institute program measurement requirements.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06D-C18A-DA43-BF5F-B09D881A7F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611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 #4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1182255" y="1149927"/>
            <a:ext cx="10252363" cy="4804257"/>
          </a:xfrm>
        </p:spPr>
        <p:txBody>
          <a:bodyPr vert="horz" lIns="91440" tIns="45720" rIns="91440" bIns="45720" anchor="t">
            <a:normAutofit fontScale="6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chemeClr val="tx1"/>
                </a:solidFill>
              </a:rPr>
              <a:t>Improve and Expand External and Internal Mobility Infrastructure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chemeClr val="tx1"/>
                </a:solidFill>
              </a:rPr>
              <a:t>Strategies: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4.1 Identify bus stop and transfer locations needing physical improvements necessary for individuals with disabilities to access public transit.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4.2 Expand volunteer driver services to meet existing needs.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4.3 Expand non-profit mobility options using retired vehicles.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4.4 Explore shared use of grant-funded vehicles by grantees serving compatible needs.</a:t>
            </a:r>
          </a:p>
          <a:p>
            <a:pPr marL="456565" indent="-456565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4.5 Explore flexible use of funding to allow for non-traditional uses and users.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DE06D-C18A-DA43-BF5F-B09D881A7F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227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16748873|-8341960|-3468525|-2064878|-9539986|Markido&quot;,&quot;Id&quot;:&quot;5f1f33e532413911948b567b&quot;,&quot;SmartGridHorizontal&quot;:0,&quot;LinkedExcelSources&quot;:{},&quot;LinkedProjectSources&quot;:{},&quot;FlowConfig&quot;:{&quot;Canvas&quot;:{&quot;Slide&quot;:-1,&quot;Width&quot;:0,&quot;Height&quot;:0},&quot;Timeline&quot;:{&quot;Actions&quot;:[]}},&quot;LinkedSlideMergeSources&quot;:{},&quot;LinkedSharePointSlideMergeSources&quot;:{}}"/>
</p:tagLst>
</file>

<file path=ppt/theme/theme1.xml><?xml version="1.0" encoding="utf-8"?>
<a:theme xmlns:a="http://schemas.openxmlformats.org/drawingml/2006/main" name="Main Title Slide (T2)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00092B4EF90A4C8AA19AD04EF00619" ma:contentTypeVersion="6" ma:contentTypeDescription="Create a new document." ma:contentTypeScope="" ma:versionID="bf82749bb58b76a74f3dc36fc299b466">
  <xsd:schema xmlns:xsd="http://www.w3.org/2001/XMLSchema" xmlns:xs="http://www.w3.org/2001/XMLSchema" xmlns:p="http://schemas.microsoft.com/office/2006/metadata/properties" xmlns:ns2="74ac3ef4-6dc6-49d7-9b41-6584d750444f" xmlns:ns3="0bf7f226-ab4a-42e1-a7fa-99ca46eecce5" targetNamespace="http://schemas.microsoft.com/office/2006/metadata/properties" ma:root="true" ma:fieldsID="06763d418d575320102958c227a13cac" ns2:_="" ns3:_="">
    <xsd:import namespace="74ac3ef4-6dc6-49d7-9b41-6584d750444f"/>
    <xsd:import namespace="0bf7f226-ab4a-42e1-a7fa-99ca46eecc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ac3ef4-6dc6-49d7-9b41-6584d75044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f226-ab4a-42e1-a7fa-99ca46eecce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82B608-A8D7-42B6-BCA8-B0A79AC25574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74ac3ef4-6dc6-49d7-9b41-6584d750444f"/>
    <ds:schemaRef ds:uri="http://purl.org/dc/terms/"/>
    <ds:schemaRef ds:uri="http://schemas.openxmlformats.org/package/2006/metadata/core-properties"/>
    <ds:schemaRef ds:uri="0bf7f226-ab4a-42e1-a7fa-99ca46eecce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D5BB0B4-5F49-4683-B42B-FC3EF78D3A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E87EF2-A6AD-44C6-B9E1-B6772D2F1A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4ac3ef4-6dc6-49d7-9b41-6584d750444f"/>
    <ds:schemaRef ds:uri="0bf7f226-ab4a-42e1-a7fa-99ca46eecc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5093</TotalTime>
  <Words>706</Words>
  <Application>Microsoft Office PowerPoint</Application>
  <PresentationFormat>Widescreen</PresentationFormat>
  <Paragraphs>89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Main Title Slide (T2)</vt:lpstr>
      <vt:lpstr>2020 Coordinated Public Transit - Human Services Transportation Plan for Orange County</vt:lpstr>
      <vt:lpstr>WHAT IS THE OCTA COORDINATED PLAN?</vt:lpstr>
      <vt:lpstr>OCTA COORDINATED PLAN OBJECTIVES</vt:lpstr>
      <vt:lpstr>Public outreach</vt:lpstr>
      <vt:lpstr>PROGRAM GOALS</vt:lpstr>
      <vt:lpstr>Goal #1 </vt:lpstr>
      <vt:lpstr>Goal #2 </vt:lpstr>
      <vt:lpstr>Goal #3 </vt:lpstr>
      <vt:lpstr>Goal #4 </vt:lpstr>
      <vt:lpstr>PRIORITIES-STRATEGIES</vt:lpstr>
      <vt:lpstr>Implementation </vt:lpstr>
      <vt:lpstr>Next steps 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February 2020</dc:title>
  <dc:creator>Elizabeth Watt</dc:creator>
  <cp:lastModifiedBy>Kevin Khouri</cp:lastModifiedBy>
  <cp:revision>6</cp:revision>
  <cp:lastPrinted>2020-07-29T20:45:12Z</cp:lastPrinted>
  <dcterms:created xsi:type="dcterms:W3CDTF">2020-01-28T01:24:38Z</dcterms:created>
  <dcterms:modified xsi:type="dcterms:W3CDTF">2020-10-26T22:52:52Z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0x0101000000092B4EF90A4C8AA19AD04EF00619</vt:lpwstr>
  </property>
</Properties>
</file>